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6" r:id="rId1"/>
    <p:sldMasterId id="2147484021" r:id="rId2"/>
    <p:sldMasterId id="2147484004" r:id="rId3"/>
  </p:sldMasterIdLst>
  <p:notesMasterIdLst>
    <p:notesMasterId r:id="rId40"/>
  </p:notesMasterIdLst>
  <p:handoutMasterIdLst>
    <p:handoutMasterId r:id="rId41"/>
  </p:handoutMasterIdLst>
  <p:sldIdLst>
    <p:sldId id="256" r:id="rId4"/>
    <p:sldId id="274" r:id="rId5"/>
    <p:sldId id="303" r:id="rId6"/>
    <p:sldId id="304" r:id="rId7"/>
    <p:sldId id="305" r:id="rId8"/>
    <p:sldId id="306" r:id="rId9"/>
    <p:sldId id="301" r:id="rId10"/>
    <p:sldId id="282" r:id="rId11"/>
    <p:sldId id="267" r:id="rId12"/>
    <p:sldId id="268" r:id="rId13"/>
    <p:sldId id="269" r:id="rId14"/>
    <p:sldId id="270" r:id="rId15"/>
    <p:sldId id="271" r:id="rId16"/>
    <p:sldId id="272" r:id="rId17"/>
    <p:sldId id="273" r:id="rId18"/>
    <p:sldId id="283" r:id="rId19"/>
    <p:sldId id="275" r:id="rId20"/>
    <p:sldId id="276" r:id="rId21"/>
    <p:sldId id="277" r:id="rId22"/>
    <p:sldId id="284" r:id="rId23"/>
    <p:sldId id="278" r:id="rId24"/>
    <p:sldId id="279" r:id="rId25"/>
    <p:sldId id="280" r:id="rId26"/>
    <p:sldId id="285" r:id="rId27"/>
    <p:sldId id="286" r:id="rId28"/>
    <p:sldId id="287" r:id="rId29"/>
    <p:sldId id="288" r:id="rId30"/>
    <p:sldId id="289" r:id="rId31"/>
    <p:sldId id="290" r:id="rId32"/>
    <p:sldId id="302" r:id="rId33"/>
    <p:sldId id="294" r:id="rId34"/>
    <p:sldId id="295" r:id="rId35"/>
    <p:sldId id="296" r:id="rId36"/>
    <p:sldId id="297" r:id="rId37"/>
    <p:sldId id="298" r:id="rId38"/>
    <p:sldId id="299" r:id="rId3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659465"/>
    <a:srgbClr val="000000"/>
    <a:srgbClr val="FDFDFD"/>
    <a:srgbClr val="1C67B9"/>
    <a:srgbClr val="331A0E"/>
    <a:srgbClr val="FFCECA"/>
    <a:srgbClr val="800000"/>
    <a:srgbClr val="B0C25D"/>
    <a:srgbClr val="E8ED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1" autoAdjust="0"/>
    <p:restoredTop sz="85299" autoAdjust="0"/>
  </p:normalViewPr>
  <p:slideViewPr>
    <p:cSldViewPr snapToGrid="0" snapToObjects="1">
      <p:cViewPr varScale="1">
        <p:scale>
          <a:sx n="111" d="100"/>
          <a:sy n="111" d="100"/>
        </p:scale>
        <p:origin x="1688" y="192"/>
      </p:cViewPr>
      <p:guideLst>
        <p:guide orient="horz" pos="1620"/>
        <p:guide pos="2880"/>
      </p:guideLst>
    </p:cSldViewPr>
  </p:slideViewPr>
  <p:outlineViewPr>
    <p:cViewPr>
      <p:scale>
        <a:sx n="33" d="100"/>
        <a:sy n="33" d="100"/>
      </p:scale>
      <p:origin x="24064"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A33EB-3927-5D4D-83CA-C13AD19E7627}" type="doc">
      <dgm:prSet loTypeId="urn:microsoft.com/office/officeart/2005/8/layout/process1" loCatId="" qsTypeId="urn:microsoft.com/office/officeart/2005/8/quickstyle/simple5" qsCatId="simple" csTypeId="urn:microsoft.com/office/officeart/2005/8/colors/colorful5" csCatId="colorful" phldr="1"/>
      <dgm:spPr/>
    </dgm:pt>
    <dgm:pt modelId="{648939EC-3369-BF48-BD8F-1B4FB3C48498}">
      <dgm:prSet phldrT="[Text]"/>
      <dgm:spPr/>
      <dgm:t>
        <a:bodyPr/>
        <a:lstStyle/>
        <a:p>
          <a:r>
            <a:rPr lang="en-US" dirty="0"/>
            <a:t>Agency Leadership &amp; Implementation Team Capacity</a:t>
          </a:r>
        </a:p>
      </dgm:t>
    </dgm:pt>
    <dgm:pt modelId="{6195C00F-4417-F349-8F48-902DF3C25035}" type="parTrans" cxnId="{1E51EA7F-57E1-F94B-B648-823FB698887E}">
      <dgm:prSet/>
      <dgm:spPr/>
      <dgm:t>
        <a:bodyPr/>
        <a:lstStyle/>
        <a:p>
          <a:endParaRPr lang="en-US"/>
        </a:p>
      </dgm:t>
    </dgm:pt>
    <dgm:pt modelId="{A61DDD6F-5DF5-B54F-A9EC-B3FFCD62CB97}" type="sibTrans" cxnId="{1E51EA7F-57E1-F94B-B648-823FB698887E}">
      <dgm:prSet/>
      <dgm:spPr/>
      <dgm:t>
        <a:bodyPr/>
        <a:lstStyle/>
        <a:p>
          <a:endParaRPr lang="en-US"/>
        </a:p>
      </dgm:t>
    </dgm:pt>
    <dgm:pt modelId="{6D35AC81-82F3-D74F-B679-A49CE23DC511}">
      <dgm:prSet phldrT="[Text]"/>
      <dgm:spPr/>
      <dgm:t>
        <a:bodyPr/>
        <a:lstStyle/>
        <a:p>
          <a:r>
            <a:rPr lang="en-US" dirty="0"/>
            <a:t>Agency Implementation Infrastructure &amp; Practices</a:t>
          </a:r>
        </a:p>
      </dgm:t>
    </dgm:pt>
    <dgm:pt modelId="{2261F4ED-DA22-0040-9987-2F5950A2E874}" type="parTrans" cxnId="{B91077C2-5316-0D47-9659-32A69FC2A3AF}">
      <dgm:prSet/>
      <dgm:spPr/>
      <dgm:t>
        <a:bodyPr/>
        <a:lstStyle/>
        <a:p>
          <a:endParaRPr lang="en-US"/>
        </a:p>
      </dgm:t>
    </dgm:pt>
    <dgm:pt modelId="{D518634A-E12C-404F-803C-91C499925713}" type="sibTrans" cxnId="{B91077C2-5316-0D47-9659-32A69FC2A3AF}">
      <dgm:prSet/>
      <dgm:spPr/>
      <dgm:t>
        <a:bodyPr/>
        <a:lstStyle/>
        <a:p>
          <a:endParaRPr lang="en-US"/>
        </a:p>
      </dgm:t>
    </dgm:pt>
    <dgm:pt modelId="{3AAFD111-8F0D-7C4F-B2E0-2C25678275F5}">
      <dgm:prSet phldrT="[Text]"/>
      <dgm:spPr/>
      <dgm:t>
        <a:bodyPr/>
        <a:lstStyle/>
        <a:p>
          <a:r>
            <a:rPr lang="en-US" dirty="0"/>
            <a:t>Practitioner Adherence to Triple P Session Protocols</a:t>
          </a:r>
        </a:p>
      </dgm:t>
    </dgm:pt>
    <dgm:pt modelId="{6545A2D4-D56E-4545-B3BB-5A82C086DCF9}" type="parTrans" cxnId="{D053318A-127A-A34D-AA14-12B95E866149}">
      <dgm:prSet/>
      <dgm:spPr/>
      <dgm:t>
        <a:bodyPr/>
        <a:lstStyle/>
        <a:p>
          <a:endParaRPr lang="en-US"/>
        </a:p>
      </dgm:t>
    </dgm:pt>
    <dgm:pt modelId="{8E6360C2-3AD1-494E-B175-FB104723A515}" type="sibTrans" cxnId="{D053318A-127A-A34D-AA14-12B95E866149}">
      <dgm:prSet/>
      <dgm:spPr/>
      <dgm:t>
        <a:bodyPr/>
        <a:lstStyle/>
        <a:p>
          <a:pPr rtl="0"/>
          <a:endParaRPr lang="en-US"/>
        </a:p>
      </dgm:t>
    </dgm:pt>
    <dgm:pt modelId="{2B6E369D-7B0F-FE4E-B578-3232CF61DEDD}" type="pres">
      <dgm:prSet presAssocID="{4D5A33EB-3927-5D4D-83CA-C13AD19E7627}" presName="Name0" presStyleCnt="0">
        <dgm:presLayoutVars>
          <dgm:dir/>
          <dgm:resizeHandles val="exact"/>
        </dgm:presLayoutVars>
      </dgm:prSet>
      <dgm:spPr/>
    </dgm:pt>
    <dgm:pt modelId="{4495E1A4-AB1C-6048-8CA2-B8F9226C40C1}" type="pres">
      <dgm:prSet presAssocID="{648939EC-3369-BF48-BD8F-1B4FB3C48498}" presName="node" presStyleLbl="node1" presStyleIdx="0" presStyleCnt="3">
        <dgm:presLayoutVars>
          <dgm:bulletEnabled val="1"/>
        </dgm:presLayoutVars>
      </dgm:prSet>
      <dgm:spPr/>
    </dgm:pt>
    <dgm:pt modelId="{8C2E0BA6-FCD8-6240-B0A2-3699E1FD70A6}" type="pres">
      <dgm:prSet presAssocID="{A61DDD6F-5DF5-B54F-A9EC-B3FFCD62CB97}" presName="sibTrans" presStyleLbl="sibTrans2D1" presStyleIdx="0" presStyleCnt="2" custScaleX="153910"/>
      <dgm:spPr/>
    </dgm:pt>
    <dgm:pt modelId="{9AEA6635-00ED-9D4D-9ABA-B946222CC0C9}" type="pres">
      <dgm:prSet presAssocID="{A61DDD6F-5DF5-B54F-A9EC-B3FFCD62CB97}" presName="connectorText" presStyleLbl="sibTrans2D1" presStyleIdx="0" presStyleCnt="2"/>
      <dgm:spPr/>
    </dgm:pt>
    <dgm:pt modelId="{50D349FA-64AD-9D46-A942-4FEC6E80CA14}" type="pres">
      <dgm:prSet presAssocID="{6D35AC81-82F3-D74F-B679-A49CE23DC511}" presName="node" presStyleLbl="node1" presStyleIdx="1" presStyleCnt="3">
        <dgm:presLayoutVars>
          <dgm:bulletEnabled val="1"/>
        </dgm:presLayoutVars>
      </dgm:prSet>
      <dgm:spPr/>
    </dgm:pt>
    <dgm:pt modelId="{A5B08C7C-AADC-B14B-9891-E6327A86A3F7}" type="pres">
      <dgm:prSet presAssocID="{D518634A-E12C-404F-803C-91C499925713}" presName="sibTrans" presStyleLbl="sibTrans2D1" presStyleIdx="1" presStyleCnt="2" custScaleX="153910"/>
      <dgm:spPr/>
    </dgm:pt>
    <dgm:pt modelId="{1EC069FD-198A-D241-AADB-6433F79ACF45}" type="pres">
      <dgm:prSet presAssocID="{D518634A-E12C-404F-803C-91C499925713}" presName="connectorText" presStyleLbl="sibTrans2D1" presStyleIdx="1" presStyleCnt="2"/>
      <dgm:spPr/>
    </dgm:pt>
    <dgm:pt modelId="{6B238216-F261-0243-AA23-9D5A287E5E60}" type="pres">
      <dgm:prSet presAssocID="{3AAFD111-8F0D-7C4F-B2E0-2C25678275F5}" presName="node" presStyleLbl="node1" presStyleIdx="2" presStyleCnt="3">
        <dgm:presLayoutVars>
          <dgm:bulletEnabled val="1"/>
        </dgm:presLayoutVars>
      </dgm:prSet>
      <dgm:spPr/>
    </dgm:pt>
  </dgm:ptLst>
  <dgm:cxnLst>
    <dgm:cxn modelId="{DA221E08-939A-4D50-B782-643F74BEA523}" type="presOf" srcId="{D518634A-E12C-404F-803C-91C499925713}" destId="{A5B08C7C-AADC-B14B-9891-E6327A86A3F7}" srcOrd="0" destOrd="0" presId="urn:microsoft.com/office/officeart/2005/8/layout/process1"/>
    <dgm:cxn modelId="{EA22830A-61CF-4595-A294-F42526689FB7}" type="presOf" srcId="{4D5A33EB-3927-5D4D-83CA-C13AD19E7627}" destId="{2B6E369D-7B0F-FE4E-B578-3232CF61DEDD}" srcOrd="0" destOrd="0" presId="urn:microsoft.com/office/officeart/2005/8/layout/process1"/>
    <dgm:cxn modelId="{E3F6055F-B81F-4D95-9D4E-1AAB94B0CF97}" type="presOf" srcId="{6D35AC81-82F3-D74F-B679-A49CE23DC511}" destId="{50D349FA-64AD-9D46-A942-4FEC6E80CA14}" srcOrd="0" destOrd="0" presId="urn:microsoft.com/office/officeart/2005/8/layout/process1"/>
    <dgm:cxn modelId="{1E51EA7F-57E1-F94B-B648-823FB698887E}" srcId="{4D5A33EB-3927-5D4D-83CA-C13AD19E7627}" destId="{648939EC-3369-BF48-BD8F-1B4FB3C48498}" srcOrd="0" destOrd="0" parTransId="{6195C00F-4417-F349-8F48-902DF3C25035}" sibTransId="{A61DDD6F-5DF5-B54F-A9EC-B3FFCD62CB97}"/>
    <dgm:cxn modelId="{D053318A-127A-A34D-AA14-12B95E866149}" srcId="{4D5A33EB-3927-5D4D-83CA-C13AD19E7627}" destId="{3AAFD111-8F0D-7C4F-B2E0-2C25678275F5}" srcOrd="2" destOrd="0" parTransId="{6545A2D4-D56E-4545-B3BB-5A82C086DCF9}" sibTransId="{8E6360C2-3AD1-494E-B175-FB104723A515}"/>
    <dgm:cxn modelId="{BDD1F4AD-B191-4045-8BBD-63E66ADEC14B}" type="presOf" srcId="{A61DDD6F-5DF5-B54F-A9EC-B3FFCD62CB97}" destId="{9AEA6635-00ED-9D4D-9ABA-B946222CC0C9}" srcOrd="1" destOrd="0" presId="urn:microsoft.com/office/officeart/2005/8/layout/process1"/>
    <dgm:cxn modelId="{0FAAA1AE-BB09-4054-B76B-2F6A4D796E30}" type="presOf" srcId="{3AAFD111-8F0D-7C4F-B2E0-2C25678275F5}" destId="{6B238216-F261-0243-AA23-9D5A287E5E60}" srcOrd="0" destOrd="0" presId="urn:microsoft.com/office/officeart/2005/8/layout/process1"/>
    <dgm:cxn modelId="{A86217BC-BC10-4EFC-B0A8-F9930274017B}" type="presOf" srcId="{D518634A-E12C-404F-803C-91C499925713}" destId="{1EC069FD-198A-D241-AADB-6433F79ACF45}" srcOrd="1" destOrd="0" presId="urn:microsoft.com/office/officeart/2005/8/layout/process1"/>
    <dgm:cxn modelId="{B91077C2-5316-0D47-9659-32A69FC2A3AF}" srcId="{4D5A33EB-3927-5D4D-83CA-C13AD19E7627}" destId="{6D35AC81-82F3-D74F-B679-A49CE23DC511}" srcOrd="1" destOrd="0" parTransId="{2261F4ED-DA22-0040-9987-2F5950A2E874}" sibTransId="{D518634A-E12C-404F-803C-91C499925713}"/>
    <dgm:cxn modelId="{77B596E5-8C0F-45C8-A585-73524EF30DEA}" type="presOf" srcId="{A61DDD6F-5DF5-B54F-A9EC-B3FFCD62CB97}" destId="{8C2E0BA6-FCD8-6240-B0A2-3699E1FD70A6}" srcOrd="0" destOrd="0" presId="urn:microsoft.com/office/officeart/2005/8/layout/process1"/>
    <dgm:cxn modelId="{58C9E6F1-673A-4745-91B4-09B9993EE4A2}" type="presOf" srcId="{648939EC-3369-BF48-BD8F-1B4FB3C48498}" destId="{4495E1A4-AB1C-6048-8CA2-B8F9226C40C1}" srcOrd="0" destOrd="0" presId="urn:microsoft.com/office/officeart/2005/8/layout/process1"/>
    <dgm:cxn modelId="{D619BBC6-BFA9-4C29-B527-F7B36E9B3C38}" type="presParOf" srcId="{2B6E369D-7B0F-FE4E-B578-3232CF61DEDD}" destId="{4495E1A4-AB1C-6048-8CA2-B8F9226C40C1}" srcOrd="0" destOrd="0" presId="urn:microsoft.com/office/officeart/2005/8/layout/process1"/>
    <dgm:cxn modelId="{166ADEC0-D963-44C4-995C-533E181220E1}" type="presParOf" srcId="{2B6E369D-7B0F-FE4E-B578-3232CF61DEDD}" destId="{8C2E0BA6-FCD8-6240-B0A2-3699E1FD70A6}" srcOrd="1" destOrd="0" presId="urn:microsoft.com/office/officeart/2005/8/layout/process1"/>
    <dgm:cxn modelId="{521F56AB-782E-444C-847A-D533D68BC94E}" type="presParOf" srcId="{8C2E0BA6-FCD8-6240-B0A2-3699E1FD70A6}" destId="{9AEA6635-00ED-9D4D-9ABA-B946222CC0C9}" srcOrd="0" destOrd="0" presId="urn:microsoft.com/office/officeart/2005/8/layout/process1"/>
    <dgm:cxn modelId="{4DB78D8B-C56D-4392-95CA-98B9122718B5}" type="presParOf" srcId="{2B6E369D-7B0F-FE4E-B578-3232CF61DEDD}" destId="{50D349FA-64AD-9D46-A942-4FEC6E80CA14}" srcOrd="2" destOrd="0" presId="urn:microsoft.com/office/officeart/2005/8/layout/process1"/>
    <dgm:cxn modelId="{26A094B6-0AE1-41F3-B87C-5FB9F77F6597}" type="presParOf" srcId="{2B6E369D-7B0F-FE4E-B578-3232CF61DEDD}" destId="{A5B08C7C-AADC-B14B-9891-E6327A86A3F7}" srcOrd="3" destOrd="0" presId="urn:microsoft.com/office/officeart/2005/8/layout/process1"/>
    <dgm:cxn modelId="{48D0F23E-DD17-4B38-B8CD-C4BB38BF3586}" type="presParOf" srcId="{A5B08C7C-AADC-B14B-9891-E6327A86A3F7}" destId="{1EC069FD-198A-D241-AADB-6433F79ACF45}" srcOrd="0" destOrd="0" presId="urn:microsoft.com/office/officeart/2005/8/layout/process1"/>
    <dgm:cxn modelId="{2A70D172-9DCC-40B2-9CAE-0599F972DD30}" type="presParOf" srcId="{2B6E369D-7B0F-FE4E-B578-3232CF61DEDD}" destId="{6B238216-F261-0243-AA23-9D5A287E5E6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5E1A4-AB1C-6048-8CA2-B8F9226C40C1}">
      <dsp:nvSpPr>
        <dsp:cNvPr id="0" name=""/>
        <dsp:cNvSpPr/>
      </dsp:nvSpPr>
      <dsp:spPr>
        <a:xfrm>
          <a:off x="7500" y="609814"/>
          <a:ext cx="2241946" cy="1345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Agency Leadership &amp; Implementation Team Capacity</a:t>
          </a:r>
        </a:p>
      </dsp:txBody>
      <dsp:txXfrm>
        <a:off x="46899" y="649213"/>
        <a:ext cx="2163148" cy="1266370"/>
      </dsp:txXfrm>
    </dsp:sp>
    <dsp:sp modelId="{8C2E0BA6-FCD8-6240-B0A2-3699E1FD70A6}">
      <dsp:nvSpPr>
        <dsp:cNvPr id="0" name=""/>
        <dsp:cNvSpPr/>
      </dsp:nvSpPr>
      <dsp:spPr>
        <a:xfrm>
          <a:off x="2345527" y="1004397"/>
          <a:ext cx="731523" cy="55600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345527" y="1115597"/>
        <a:ext cx="564722" cy="333602"/>
      </dsp:txXfrm>
    </dsp:sp>
    <dsp:sp modelId="{50D349FA-64AD-9D46-A942-4FEC6E80CA14}">
      <dsp:nvSpPr>
        <dsp:cNvPr id="0" name=""/>
        <dsp:cNvSpPr/>
      </dsp:nvSpPr>
      <dsp:spPr>
        <a:xfrm>
          <a:off x="3146226" y="609814"/>
          <a:ext cx="2241946" cy="1345168"/>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Agency Implementation Infrastructure &amp; Practices</a:t>
          </a:r>
        </a:p>
      </dsp:txBody>
      <dsp:txXfrm>
        <a:off x="3185625" y="649213"/>
        <a:ext cx="2163148" cy="1266370"/>
      </dsp:txXfrm>
    </dsp:sp>
    <dsp:sp modelId="{A5B08C7C-AADC-B14B-9891-E6327A86A3F7}">
      <dsp:nvSpPr>
        <dsp:cNvPr id="0" name=""/>
        <dsp:cNvSpPr/>
      </dsp:nvSpPr>
      <dsp:spPr>
        <a:xfrm>
          <a:off x="5484252" y="1004397"/>
          <a:ext cx="731523" cy="556002"/>
        </a:xfrm>
        <a:prstGeom prst="rightArrow">
          <a:avLst>
            <a:gd name="adj1" fmla="val 60000"/>
            <a:gd name="adj2" fmla="val 5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484252" y="1115597"/>
        <a:ext cx="564722" cy="333602"/>
      </dsp:txXfrm>
    </dsp:sp>
    <dsp:sp modelId="{6B238216-F261-0243-AA23-9D5A287E5E60}">
      <dsp:nvSpPr>
        <dsp:cNvPr id="0" name=""/>
        <dsp:cNvSpPr/>
      </dsp:nvSpPr>
      <dsp:spPr>
        <a:xfrm>
          <a:off x="6284952" y="609814"/>
          <a:ext cx="2241946" cy="1345168"/>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Practitioner Adherence to Triple P Session Protocols</a:t>
          </a:r>
        </a:p>
      </dsp:txBody>
      <dsp:txXfrm>
        <a:off x="6324351" y="649213"/>
        <a:ext cx="2163148" cy="12663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DA5A4725-E80F-5942-86EB-7F6FA9D42C52}" type="datetime1">
              <a:rPr lang="en-US" smtClean="0"/>
              <a:t>2/6/18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r>
              <a:rPr lang="en-US"/>
              <a:t>NCIC-TP Implementation Support (2017)</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29FDCF67-EAAF-BB45-B29D-BA42267872AE}" type="slidenum">
              <a:rPr lang="en-US" smtClean="0"/>
              <a:t>‹#›</a:t>
            </a:fld>
            <a:endParaRPr lang="en-US"/>
          </a:p>
        </p:txBody>
      </p:sp>
    </p:spTree>
    <p:extLst>
      <p:ext uri="{BB962C8B-B14F-4D97-AF65-F5344CB8AC3E}">
        <p14:creationId xmlns:p14="http://schemas.microsoft.com/office/powerpoint/2010/main" val="26306078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F4DEFBC8-BE9F-7E40-A9E1-E8999EA974B2}" type="datetime1">
              <a:rPr lang="en-US" smtClean="0"/>
              <a:t>2/6/18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r>
              <a:rPr lang="en-US"/>
              <a:t>NCIC-TP Implementation Support (2017)</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50751086-7DE5-584C-9196-DD0F778C4C3A}" type="slidenum">
              <a:rPr lang="en-US" smtClean="0"/>
              <a:t>‹#›</a:t>
            </a:fld>
            <a:endParaRPr lang="en-US"/>
          </a:p>
        </p:txBody>
      </p:sp>
    </p:spTree>
    <p:extLst>
      <p:ext uri="{BB962C8B-B14F-4D97-AF65-F5344CB8AC3E}">
        <p14:creationId xmlns:p14="http://schemas.microsoft.com/office/powerpoint/2010/main" val="424013192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1</a:t>
            </a:fld>
            <a:endParaRPr lang="en-US"/>
          </a:p>
        </p:txBody>
      </p:sp>
    </p:spTree>
    <p:extLst>
      <p:ext uri="{BB962C8B-B14F-4D97-AF65-F5344CB8AC3E}">
        <p14:creationId xmlns:p14="http://schemas.microsoft.com/office/powerpoint/2010/main" val="422357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Aldridge, W. A., II, Boothroyd, R. I., Fleming, W. O., Lofts </a:t>
            </a:r>
            <a:r>
              <a:rPr lang="en-US" sz="1000" dirty="0" err="1"/>
              <a:t>Jarboe</a:t>
            </a:r>
            <a:r>
              <a:rPr lang="en-US" sz="1000" dirty="0"/>
              <a:t>, K., Morrow, J., Ritchie, G. F., &amp; Sebian, J. (2016). Transforming community prevention systems for sustained impact: Embedding active implementation and scaling functions. </a:t>
            </a:r>
            <a:r>
              <a:rPr lang="en-US" sz="1000" i="1" dirty="0"/>
              <a:t>Translational Behavioral Medicine, 6, </a:t>
            </a:r>
            <a:r>
              <a:rPr lang="en-US" sz="1000" dirty="0"/>
              <a:t>135-144. doi:10.1007/s13142-015-0351-y</a:t>
            </a:r>
          </a:p>
          <a:p>
            <a:endParaRPr lang="en-US" sz="1000" dirty="0"/>
          </a:p>
        </p:txBody>
      </p:sp>
      <p:sp>
        <p:nvSpPr>
          <p:cNvPr id="4" name="Slide Number Placeholder 3"/>
          <p:cNvSpPr>
            <a:spLocks noGrp="1"/>
          </p:cNvSpPr>
          <p:nvPr>
            <p:ph type="sldNum" sz="quarter" idx="10"/>
          </p:nvPr>
        </p:nvSpPr>
        <p:spPr/>
        <p:txBody>
          <a:bodyPr/>
          <a:lstStyle/>
          <a:p>
            <a:fld id="{3B3BC01D-9185-3A4C-9954-631384A10565}" type="slidenum">
              <a:rPr lang="en-US" smtClean="0"/>
              <a:t>10</a:t>
            </a:fld>
            <a:endParaRPr lang="en-US"/>
          </a:p>
        </p:txBody>
      </p:sp>
      <p:sp>
        <p:nvSpPr>
          <p:cNvPr id="5" name="Footer Placeholder 4"/>
          <p:cNvSpPr>
            <a:spLocks noGrp="1"/>
          </p:cNvSpPr>
          <p:nvPr>
            <p:ph type="ftr" sz="quarter" idx="11"/>
          </p:nvPr>
        </p:nvSpPr>
        <p:spPr/>
        <p:txBody>
          <a:bodyPr/>
          <a:lstStyle/>
          <a:p>
            <a:r>
              <a:rPr lang="en-US"/>
              <a:t>NCIC-TP Implementation Support (2017)</a:t>
            </a:r>
          </a:p>
        </p:txBody>
      </p:sp>
    </p:spTree>
    <p:extLst>
      <p:ext uri="{BB962C8B-B14F-4D97-AF65-F5344CB8AC3E}">
        <p14:creationId xmlns:p14="http://schemas.microsoft.com/office/powerpoint/2010/main" val="244982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Aldridge, W. A., II, Boothroyd, R. I., Fleming, W. O., Lofts </a:t>
            </a:r>
            <a:r>
              <a:rPr lang="en-US" dirty="0" err="1"/>
              <a:t>Jarboe</a:t>
            </a:r>
            <a:r>
              <a:rPr lang="en-US" dirty="0"/>
              <a:t>, K., Morrow, J., Ritchie, G. F., &amp; </a:t>
            </a:r>
            <a:r>
              <a:rPr lang="en-US" dirty="0" err="1"/>
              <a:t>Sebian</a:t>
            </a:r>
            <a:r>
              <a:rPr lang="en-US" dirty="0"/>
              <a:t>, J. (2016). Transforming community prevention systems for sustained impact: Embedding active implementation and scaling functions. Translational Behavioral Medicine, 6, 135-144. doi:10.1007/s13142-015-0351-y</a:t>
            </a:r>
          </a:p>
          <a:p>
            <a:endParaRPr lang="en-US" sz="1100" dirty="0"/>
          </a:p>
        </p:txBody>
      </p:sp>
      <p:sp>
        <p:nvSpPr>
          <p:cNvPr id="4" name="Slide Number Placeholder 3"/>
          <p:cNvSpPr>
            <a:spLocks noGrp="1"/>
          </p:cNvSpPr>
          <p:nvPr>
            <p:ph type="sldNum" sz="quarter" idx="10"/>
          </p:nvPr>
        </p:nvSpPr>
        <p:spPr/>
        <p:txBody>
          <a:bodyPr/>
          <a:lstStyle/>
          <a:p>
            <a:fld id="{4E8A7ED6-BDE8-41FC-8E11-314B00570860}" type="slidenum">
              <a:rPr lang="en-US" smtClean="0"/>
              <a:pPr/>
              <a:t>11</a:t>
            </a:fld>
            <a:endParaRPr lang="en-US"/>
          </a:p>
        </p:txBody>
      </p:sp>
      <p:sp>
        <p:nvSpPr>
          <p:cNvPr id="5" name="Footer Placeholder 4"/>
          <p:cNvSpPr>
            <a:spLocks noGrp="1"/>
          </p:cNvSpPr>
          <p:nvPr>
            <p:ph type="ftr" sz="quarter" idx="11"/>
          </p:nvPr>
        </p:nvSpPr>
        <p:spPr/>
        <p:txBody>
          <a:bodyPr/>
          <a:lstStyle/>
          <a:p>
            <a:r>
              <a:rPr lang="en-US"/>
              <a:t>NCIC-TP Implementation Support (2017)</a:t>
            </a:r>
          </a:p>
        </p:txBody>
      </p:sp>
    </p:spTree>
    <p:extLst>
      <p:ext uri="{BB962C8B-B14F-4D97-AF65-F5344CB8AC3E}">
        <p14:creationId xmlns:p14="http://schemas.microsoft.com/office/powerpoint/2010/main" val="22089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Aldridge, W. A., II, Boothroyd, R. I., Fleming, W. O., Lofts </a:t>
            </a:r>
            <a:r>
              <a:rPr lang="en-US" sz="1000" dirty="0" err="1"/>
              <a:t>Jarboe</a:t>
            </a:r>
            <a:r>
              <a:rPr lang="en-US" sz="1000" dirty="0"/>
              <a:t>, K., Morrow, J., Ritchie, G. F., &amp; Sebian, J. (2016). Transforming community prevention systems for sustained impact: Embedding active implementation and scaling functions. </a:t>
            </a:r>
            <a:r>
              <a:rPr lang="en-US" sz="1000" i="1" dirty="0"/>
              <a:t>Translational Behavioral Medicine, 6, </a:t>
            </a:r>
            <a:r>
              <a:rPr lang="en-US" sz="1000" dirty="0"/>
              <a:t>135-144. doi:10.1007/s13142-015-0351-y</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3B3BC01D-9185-3A4C-9954-631384A10565}" type="slidenum">
              <a:rPr lang="en-US" smtClean="0"/>
              <a:t>12</a:t>
            </a:fld>
            <a:endParaRPr lang="en-US"/>
          </a:p>
        </p:txBody>
      </p:sp>
      <p:sp>
        <p:nvSpPr>
          <p:cNvPr id="5" name="Footer Placeholder 4"/>
          <p:cNvSpPr>
            <a:spLocks noGrp="1"/>
          </p:cNvSpPr>
          <p:nvPr>
            <p:ph type="ftr" sz="quarter" idx="11"/>
          </p:nvPr>
        </p:nvSpPr>
        <p:spPr/>
        <p:txBody>
          <a:bodyPr/>
          <a:lstStyle/>
          <a:p>
            <a:r>
              <a:rPr lang="en-US"/>
              <a:t>NCIC-TP Implementation Support (2017)</a:t>
            </a:r>
          </a:p>
        </p:txBody>
      </p:sp>
    </p:spTree>
    <p:extLst>
      <p:ext uri="{BB962C8B-B14F-4D97-AF65-F5344CB8AC3E}">
        <p14:creationId xmlns:p14="http://schemas.microsoft.com/office/powerpoint/2010/main" val="157920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Aldridge, W. A., II, Boothroyd, R. I., Fleming, W. O., Lofts </a:t>
            </a:r>
            <a:r>
              <a:rPr lang="en-US" dirty="0" err="1"/>
              <a:t>Jarboe</a:t>
            </a:r>
            <a:r>
              <a:rPr lang="en-US" dirty="0"/>
              <a:t>, K., Morrow, J., Ritchie, G. F., &amp; </a:t>
            </a:r>
            <a:r>
              <a:rPr lang="en-US" dirty="0" err="1"/>
              <a:t>Sebian</a:t>
            </a:r>
            <a:r>
              <a:rPr lang="en-US" dirty="0"/>
              <a:t>, J. (2016). Transforming community prevention systems for sustained impact: Embedding active implementation and scaling functions. Translational Behavioral Medicine, 6, 135-144. doi:10.1007/s13142-015-0351-y</a:t>
            </a:r>
          </a:p>
          <a:p>
            <a:endParaRPr lang="en-US" sz="1100" dirty="0"/>
          </a:p>
        </p:txBody>
      </p:sp>
      <p:sp>
        <p:nvSpPr>
          <p:cNvPr id="4" name="Slide Number Placeholder 3"/>
          <p:cNvSpPr>
            <a:spLocks noGrp="1"/>
          </p:cNvSpPr>
          <p:nvPr>
            <p:ph type="sldNum" sz="quarter" idx="10"/>
          </p:nvPr>
        </p:nvSpPr>
        <p:spPr/>
        <p:txBody>
          <a:bodyPr/>
          <a:lstStyle/>
          <a:p>
            <a:fld id="{4E8A7ED6-BDE8-41FC-8E11-314B00570860}" type="slidenum">
              <a:rPr lang="en-US" smtClean="0"/>
              <a:pPr/>
              <a:t>13</a:t>
            </a:fld>
            <a:endParaRPr lang="en-US"/>
          </a:p>
        </p:txBody>
      </p:sp>
      <p:sp>
        <p:nvSpPr>
          <p:cNvPr id="5" name="Footer Placeholder 4"/>
          <p:cNvSpPr>
            <a:spLocks noGrp="1"/>
          </p:cNvSpPr>
          <p:nvPr>
            <p:ph type="ftr" sz="quarter" idx="11"/>
          </p:nvPr>
        </p:nvSpPr>
        <p:spPr/>
        <p:txBody>
          <a:bodyPr/>
          <a:lstStyle/>
          <a:p>
            <a:r>
              <a:rPr lang="en-US"/>
              <a:t>NCIC-TP Implementation Support (2017)</a:t>
            </a:r>
          </a:p>
        </p:txBody>
      </p:sp>
    </p:spTree>
    <p:extLst>
      <p:ext uri="{BB962C8B-B14F-4D97-AF65-F5344CB8AC3E}">
        <p14:creationId xmlns:p14="http://schemas.microsoft.com/office/powerpoint/2010/main" val="220891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Aldridge, W. A., II, Boothroyd, R. I., Fleming, W. O., Lofts </a:t>
            </a:r>
            <a:r>
              <a:rPr lang="en-US" sz="1000" dirty="0" err="1"/>
              <a:t>Jarboe</a:t>
            </a:r>
            <a:r>
              <a:rPr lang="en-US" sz="1000" dirty="0"/>
              <a:t>, K., Morrow, J., Ritchie, G. F., &amp; Sebian, J. (2016). Transforming community prevention systems for sustained impact: Embedding active implementation and scaling functions. </a:t>
            </a:r>
            <a:r>
              <a:rPr lang="en-US" sz="1000" i="1" dirty="0"/>
              <a:t>Translational Behavioral Medicine, 6, </a:t>
            </a:r>
            <a:r>
              <a:rPr lang="en-US" sz="1000" dirty="0"/>
              <a:t>135-144. doi:10.1007/s13142-015-0351-y</a:t>
            </a:r>
          </a:p>
          <a:p>
            <a:endParaRPr lang="en-US" sz="1000" dirty="0"/>
          </a:p>
        </p:txBody>
      </p:sp>
      <p:sp>
        <p:nvSpPr>
          <p:cNvPr id="4" name="Slide Number Placeholder 3"/>
          <p:cNvSpPr>
            <a:spLocks noGrp="1"/>
          </p:cNvSpPr>
          <p:nvPr>
            <p:ph type="sldNum" sz="quarter" idx="10"/>
          </p:nvPr>
        </p:nvSpPr>
        <p:spPr/>
        <p:txBody>
          <a:bodyPr/>
          <a:lstStyle/>
          <a:p>
            <a:fld id="{3B3BC01D-9185-3A4C-9954-631384A10565}" type="slidenum">
              <a:rPr lang="en-US" smtClean="0"/>
              <a:t>14</a:t>
            </a:fld>
            <a:endParaRPr lang="en-US"/>
          </a:p>
        </p:txBody>
      </p:sp>
      <p:sp>
        <p:nvSpPr>
          <p:cNvPr id="5" name="Footer Placeholder 4"/>
          <p:cNvSpPr>
            <a:spLocks noGrp="1"/>
          </p:cNvSpPr>
          <p:nvPr>
            <p:ph type="ftr" sz="quarter" idx="11"/>
          </p:nvPr>
        </p:nvSpPr>
        <p:spPr/>
        <p:txBody>
          <a:bodyPr/>
          <a:lstStyle/>
          <a:p>
            <a:r>
              <a:rPr lang="en-US"/>
              <a:t>NCIC-TP Implementation Support (2017)</a:t>
            </a:r>
          </a:p>
        </p:txBody>
      </p:sp>
    </p:spTree>
    <p:extLst>
      <p:ext uri="{BB962C8B-B14F-4D97-AF65-F5344CB8AC3E}">
        <p14:creationId xmlns:p14="http://schemas.microsoft.com/office/powerpoint/2010/main" val="731291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Aldridge, W. A., II, Boothroyd, R. I., Fleming, W. O., Lofts </a:t>
            </a:r>
            <a:r>
              <a:rPr lang="en-US" dirty="0" err="1"/>
              <a:t>Jarboe</a:t>
            </a:r>
            <a:r>
              <a:rPr lang="en-US" dirty="0"/>
              <a:t>, K., Morrow, J., Ritchie, G. F., &amp; </a:t>
            </a:r>
            <a:r>
              <a:rPr lang="en-US" dirty="0" err="1"/>
              <a:t>Sebian</a:t>
            </a:r>
            <a:r>
              <a:rPr lang="en-US" dirty="0"/>
              <a:t>, J. (2016). Transforming community prevention systems for sustained impact: Embedding active implementation and scaling functions. Translational Behavioral Medicine, 6, 135-144. doi:10.1007/s13142-015-0351-y</a:t>
            </a:r>
          </a:p>
          <a:p>
            <a:endParaRPr lang="en-US" sz="1100" dirty="0"/>
          </a:p>
        </p:txBody>
      </p:sp>
      <p:sp>
        <p:nvSpPr>
          <p:cNvPr id="4" name="Slide Number Placeholder 3"/>
          <p:cNvSpPr>
            <a:spLocks noGrp="1"/>
          </p:cNvSpPr>
          <p:nvPr>
            <p:ph type="sldNum" sz="quarter" idx="10"/>
          </p:nvPr>
        </p:nvSpPr>
        <p:spPr/>
        <p:txBody>
          <a:bodyPr/>
          <a:lstStyle/>
          <a:p>
            <a:fld id="{4E8A7ED6-BDE8-41FC-8E11-314B00570860}" type="slidenum">
              <a:rPr lang="en-US" smtClean="0"/>
              <a:pPr/>
              <a:t>15</a:t>
            </a:fld>
            <a:endParaRPr lang="en-US"/>
          </a:p>
        </p:txBody>
      </p:sp>
      <p:sp>
        <p:nvSpPr>
          <p:cNvPr id="5" name="Footer Placeholder 4"/>
          <p:cNvSpPr>
            <a:spLocks noGrp="1"/>
          </p:cNvSpPr>
          <p:nvPr>
            <p:ph type="ftr" sz="quarter" idx="11"/>
          </p:nvPr>
        </p:nvSpPr>
        <p:spPr/>
        <p:txBody>
          <a:bodyPr/>
          <a:lstStyle/>
          <a:p>
            <a:r>
              <a:rPr lang="en-US"/>
              <a:t>NCIC-TP Implementation Support (2017)</a:t>
            </a:r>
          </a:p>
        </p:txBody>
      </p:sp>
    </p:spTree>
    <p:extLst>
      <p:ext uri="{BB962C8B-B14F-4D97-AF65-F5344CB8AC3E}">
        <p14:creationId xmlns:p14="http://schemas.microsoft.com/office/powerpoint/2010/main" val="220891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16</a:t>
            </a:fld>
            <a:endParaRPr lang="en-US"/>
          </a:p>
        </p:txBody>
      </p:sp>
    </p:spTree>
    <p:extLst>
      <p:ext uri="{BB962C8B-B14F-4D97-AF65-F5344CB8AC3E}">
        <p14:creationId xmlns:p14="http://schemas.microsoft.com/office/powerpoint/2010/main" val="1843188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r>
              <a:rPr lang="en-US" dirty="0"/>
              <a:t>Raleigh Contextualized Slide</a:t>
            </a:r>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17</a:t>
            </a:fld>
            <a:endParaRPr lang="en-US"/>
          </a:p>
        </p:txBody>
      </p:sp>
    </p:spTree>
    <p:extLst>
      <p:ext uri="{BB962C8B-B14F-4D97-AF65-F5344CB8AC3E}">
        <p14:creationId xmlns:p14="http://schemas.microsoft.com/office/powerpoint/2010/main" val="2747058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r>
              <a:rPr lang="en-US" dirty="0"/>
              <a:t>Raleigh Contextualized Slide</a:t>
            </a:r>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18</a:t>
            </a:fld>
            <a:endParaRPr lang="en-US"/>
          </a:p>
        </p:txBody>
      </p:sp>
    </p:spTree>
    <p:extLst>
      <p:ext uri="{BB962C8B-B14F-4D97-AF65-F5344CB8AC3E}">
        <p14:creationId xmlns:p14="http://schemas.microsoft.com/office/powerpoint/2010/main" val="274705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19</a:t>
            </a:fld>
            <a:endParaRPr lang="en-US"/>
          </a:p>
        </p:txBody>
      </p:sp>
    </p:spTree>
    <p:extLst>
      <p:ext uri="{BB962C8B-B14F-4D97-AF65-F5344CB8AC3E}">
        <p14:creationId xmlns:p14="http://schemas.microsoft.com/office/powerpoint/2010/main" val="219203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2</a:t>
            </a:fld>
            <a:endParaRPr lang="en-US"/>
          </a:p>
        </p:txBody>
      </p:sp>
    </p:spTree>
    <p:extLst>
      <p:ext uri="{BB962C8B-B14F-4D97-AF65-F5344CB8AC3E}">
        <p14:creationId xmlns:p14="http://schemas.microsoft.com/office/powerpoint/2010/main" val="1957656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20</a:t>
            </a:fld>
            <a:endParaRPr lang="en-US"/>
          </a:p>
        </p:txBody>
      </p:sp>
    </p:spTree>
    <p:extLst>
      <p:ext uri="{BB962C8B-B14F-4D97-AF65-F5344CB8AC3E}">
        <p14:creationId xmlns:p14="http://schemas.microsoft.com/office/powerpoint/2010/main" val="1843188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881390" eaLnBrk="0" fontAlgn="base" hangingPunct="0">
              <a:spcBef>
                <a:spcPct val="30000"/>
              </a:spcBef>
              <a:spcAft>
                <a:spcPct val="0"/>
              </a:spcAft>
              <a:defRPr/>
            </a:pPr>
            <a:r>
              <a:rPr lang="en-US" b="1" dirty="0"/>
              <a:t>LEADERSHIP:</a:t>
            </a:r>
          </a:p>
          <a:p>
            <a:pPr defTabSz="881390" eaLnBrk="0" fontAlgn="base" hangingPunct="0">
              <a:spcBef>
                <a:spcPct val="30000"/>
              </a:spcBef>
              <a:spcAft>
                <a:spcPct val="0"/>
              </a:spcAft>
              <a:defRPr/>
            </a:pPr>
            <a:endParaRPr lang="en-US" dirty="0"/>
          </a:p>
          <a:p>
            <a:r>
              <a:rPr lang="en-US" sz="1100" dirty="0" err="1"/>
              <a:t>Panzano</a:t>
            </a:r>
            <a:r>
              <a:rPr lang="en-US" sz="1100" dirty="0"/>
              <a:t> and colleagues (2004) found that second-order leadership is important in the early stages of implementation of an effective innovation, and later on first-order leadership is essential to embedding implementation functions and roles into organization and system structures.</a:t>
            </a:r>
            <a:br>
              <a:rPr lang="en-US" sz="1100" dirty="0"/>
            </a:br>
            <a:endParaRPr lang="en-US" sz="1100" i="1" dirty="0">
              <a:latin typeface="Times New Roman" panose="02020603050405020304" pitchFamily="18" charset="0"/>
              <a:cs typeface="Times New Roman" panose="02020603050405020304" pitchFamily="18" charset="0"/>
            </a:endParaRPr>
          </a:p>
          <a:p>
            <a:r>
              <a:rPr lang="en-US" dirty="0" err="1">
                <a:latin typeface="Arial" charset="0"/>
                <a:ea typeface="MS PGothic" pitchFamily="34" charset="-128"/>
                <a:cs typeface="ＭＳ Ｐゴシック" charset="-128"/>
              </a:rPr>
              <a:t>Panzano</a:t>
            </a:r>
            <a:r>
              <a:rPr lang="en-US" dirty="0">
                <a:latin typeface="Arial" charset="0"/>
                <a:ea typeface="MS PGothic" pitchFamily="34" charset="-128"/>
                <a:cs typeface="ＭＳ Ｐゴシック" charset="-128"/>
              </a:rPr>
              <a:t>, P. C., </a:t>
            </a:r>
            <a:r>
              <a:rPr lang="en-US" dirty="0" err="1">
                <a:latin typeface="Arial" charset="0"/>
                <a:ea typeface="MS PGothic" pitchFamily="34" charset="-128"/>
                <a:cs typeface="ＭＳ Ｐゴシック" charset="-128"/>
              </a:rPr>
              <a:t>Seffrin</a:t>
            </a:r>
            <a:r>
              <a:rPr lang="en-US" dirty="0">
                <a:latin typeface="Arial" charset="0"/>
                <a:ea typeface="MS PGothic" pitchFamily="34" charset="-128"/>
                <a:cs typeface="ＭＳ Ｐゴシック" charset="-128"/>
              </a:rPr>
              <a:t>, B., Chaney-Jones, S., Roth, D., Crane-Ross, D., </a:t>
            </a:r>
            <a:r>
              <a:rPr lang="en-US" dirty="0" err="1">
                <a:latin typeface="Arial" charset="0"/>
                <a:ea typeface="MS PGothic" pitchFamily="34" charset="-128"/>
                <a:cs typeface="ＭＳ Ｐゴシック" charset="-128"/>
              </a:rPr>
              <a:t>Massatti</a:t>
            </a:r>
            <a:r>
              <a:rPr lang="en-US" dirty="0">
                <a:latin typeface="Arial" charset="0"/>
                <a:ea typeface="MS PGothic" pitchFamily="34" charset="-128"/>
                <a:cs typeface="ＭＳ Ｐゴシック" charset="-128"/>
              </a:rPr>
              <a:t>, R., et al. (2004). The innovation diffusion and adoption research project (IDARP). In D. Roth &amp; W. Lutz (Eds.), </a:t>
            </a:r>
            <a:r>
              <a:rPr lang="en-US" i="1" dirty="0">
                <a:latin typeface="Arial" charset="0"/>
                <a:ea typeface="MS PGothic" pitchFamily="34" charset="-128"/>
                <a:cs typeface="ＭＳ Ｐゴシック" charset="-128"/>
              </a:rPr>
              <a:t>New research in mental health</a:t>
            </a:r>
            <a:r>
              <a:rPr lang="en-US" dirty="0">
                <a:latin typeface="Arial" charset="0"/>
                <a:ea typeface="MS PGothic" pitchFamily="34" charset="-128"/>
                <a:cs typeface="ＭＳ Ｐゴシック" charset="-128"/>
              </a:rPr>
              <a:t> (Vol. 16, pp. 78-89). Columbus, OH: Ohio Department of Mental Health Office of Program Evaluation and Research.</a:t>
            </a:r>
          </a:p>
          <a:p>
            <a:endParaRPr lang="en-US" sz="1100" i="1" dirty="0">
              <a:latin typeface="Times New Roman" panose="02020603050405020304" pitchFamily="18" charset="0"/>
              <a:cs typeface="Times New Roman" panose="02020603050405020304" pitchFamily="18" charset="0"/>
            </a:endParaRPr>
          </a:p>
          <a:p>
            <a:r>
              <a:rPr lang="en-US" dirty="0"/>
              <a:t>Darling-Hammond &amp; McLaughlin (1995) outline approaches to “top down support for bottom up reform.”</a:t>
            </a:r>
          </a:p>
          <a:p>
            <a:endParaRPr lang="en-US" dirty="0">
              <a:latin typeface="Arial" charset="0"/>
              <a:ea typeface="MS PGothic" pitchFamily="34" charset="-128"/>
              <a:cs typeface="ＭＳ Ｐゴシック" charset="-128"/>
            </a:endParaRPr>
          </a:p>
          <a:p>
            <a:r>
              <a:rPr lang="en-US" dirty="0">
                <a:latin typeface="Arial" charset="0"/>
                <a:ea typeface="MS PGothic" pitchFamily="34" charset="-128"/>
                <a:cs typeface="ＭＳ Ｐゴシック" charset="-128"/>
              </a:rPr>
              <a:t>Darling-Hammond, L., &amp; McLaughlin, M. W. (1995). Policies that support professional development in an era of reform. </a:t>
            </a:r>
            <a:r>
              <a:rPr lang="en-US" i="1" dirty="0">
                <a:latin typeface="Arial" charset="0"/>
                <a:ea typeface="MS PGothic" pitchFamily="34" charset="-128"/>
                <a:cs typeface="ＭＳ Ｐゴシック" charset="-128"/>
              </a:rPr>
              <a:t>Phi Delta </a:t>
            </a:r>
            <a:r>
              <a:rPr lang="en-US" i="1" dirty="0" err="1">
                <a:latin typeface="Arial" charset="0"/>
                <a:ea typeface="MS PGothic" pitchFamily="34" charset="-128"/>
                <a:cs typeface="ＭＳ Ｐゴシック" charset="-128"/>
              </a:rPr>
              <a:t>Kappan</a:t>
            </a:r>
            <a:r>
              <a:rPr lang="en-US" i="1" dirty="0">
                <a:latin typeface="Arial" charset="0"/>
                <a:ea typeface="MS PGothic" pitchFamily="34" charset="-128"/>
                <a:cs typeface="ＭＳ Ｐゴシック" charset="-128"/>
              </a:rPr>
              <a:t>, 76</a:t>
            </a:r>
            <a:r>
              <a:rPr lang="en-US" dirty="0">
                <a:latin typeface="Arial" charset="0"/>
                <a:ea typeface="MS PGothic" pitchFamily="34" charset="-128"/>
                <a:cs typeface="ＭＳ Ｐゴシック" charset="-128"/>
              </a:rPr>
              <a:t>, 642-645. </a:t>
            </a:r>
          </a:p>
          <a:p>
            <a:endParaRPr lang="en-US" dirty="0">
              <a:latin typeface="Arial" charset="0"/>
              <a:ea typeface="MS PGothic" pitchFamily="34" charset="-128"/>
              <a:cs typeface="Times New Roman" panose="02020603050405020304" pitchFamily="18" charset="0"/>
            </a:endParaRPr>
          </a:p>
          <a:p>
            <a:pPr defTabSz="881390" eaLnBrk="0" fontAlgn="base" hangingPunct="0">
              <a:spcBef>
                <a:spcPct val="30000"/>
              </a:spcBef>
              <a:spcAft>
                <a:spcPct val="0"/>
              </a:spcAft>
              <a:defRPr/>
            </a:pPr>
            <a:r>
              <a:rPr lang="en-US" dirty="0"/>
              <a:t>Of the 21 leadership skills identified by </a:t>
            </a:r>
            <a:r>
              <a:rPr lang="en-US" dirty="0" err="1"/>
              <a:t>Marzano</a:t>
            </a:r>
            <a:r>
              <a:rPr lang="en-US" dirty="0"/>
              <a:t> and colleagues, teacher supervision and evaluation, staff development, and quality control were essential leadership traits related to first order change.  These leadership skills overlap completely with the Implementation Drivers described in a separate Active Implementation module.</a:t>
            </a:r>
          </a:p>
          <a:p>
            <a:pPr defTabSz="881390" eaLnBrk="0" fontAlgn="base" hangingPunct="0">
              <a:spcBef>
                <a:spcPct val="30000"/>
              </a:spcBef>
              <a:spcAft>
                <a:spcPct val="0"/>
              </a:spcAft>
              <a:defRPr/>
            </a:pPr>
            <a:endParaRPr lang="en-US" dirty="0"/>
          </a:p>
          <a:p>
            <a:pPr defTabSz="881390" eaLnBrk="0" fontAlgn="base" hangingPunct="0">
              <a:spcBef>
                <a:spcPct val="30000"/>
              </a:spcBef>
              <a:spcAft>
                <a:spcPct val="0"/>
              </a:spcAft>
              <a:defRPr/>
            </a:pPr>
            <a:r>
              <a:rPr lang="en-US" dirty="0" err="1"/>
              <a:t>Marzano</a:t>
            </a:r>
            <a:r>
              <a:rPr lang="en-US" dirty="0"/>
              <a:t>, Waters, and McNulty (2005). </a:t>
            </a:r>
            <a:r>
              <a:rPr lang="en-US" sz="1300" i="1" dirty="0">
                <a:latin typeface="Arial" charset="0"/>
                <a:ea typeface="MS PGothic" pitchFamily="34" charset="-128"/>
                <a:cs typeface="ＭＳ Ｐゴシック" charset="-128"/>
              </a:rPr>
              <a:t>School leadership that works: From research to results</a:t>
            </a:r>
            <a:r>
              <a:rPr lang="en-US" sz="1300" dirty="0">
                <a:latin typeface="Arial" charset="0"/>
                <a:ea typeface="MS PGothic" pitchFamily="34" charset="-128"/>
                <a:cs typeface="ＭＳ Ｐゴシック" charset="-128"/>
              </a:rPr>
              <a:t>. Alexandria, VA: Association for Supervision and Curriculum Development (ASCD).</a:t>
            </a:r>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r>
              <a:rPr lang="en-US" sz="1300" b="1" dirty="0">
                <a:latin typeface="Arial" charset="0"/>
                <a:ea typeface="MS PGothic" pitchFamily="34" charset="-128"/>
                <a:cs typeface="Times New Roman" panose="02020603050405020304" pitchFamily="18" charset="0"/>
              </a:rPr>
              <a:t>IMPEMENTATION TEAMS: </a:t>
            </a:r>
          </a:p>
          <a:p>
            <a:endParaRPr lang="en-US" dirty="0">
              <a:latin typeface="Times New Roman" panose="02020603050405020304" pitchFamily="18" charset="0"/>
              <a:cs typeface="Times New Roman" panose="02020603050405020304" pitchFamily="18" charset="0"/>
            </a:endParaRPr>
          </a:p>
          <a:p>
            <a:r>
              <a:rPr lang="en-US" dirty="0"/>
              <a:t>State Implementation and Scaling-up of Evidence-based Practices Center (</a:t>
            </a:r>
            <a:r>
              <a:rPr lang="en-US" dirty="0" err="1"/>
              <a:t>n.d.</a:t>
            </a:r>
            <a:r>
              <a:rPr lang="en-US" dirty="0"/>
              <a:t>). </a:t>
            </a:r>
            <a:r>
              <a:rPr lang="en-US" i="1" dirty="0"/>
              <a:t>Module 3: Implementation teams</a:t>
            </a:r>
            <a:r>
              <a:rPr lang="en-US" dirty="0"/>
              <a:t>. Retrieved from FPG Child Development Institute, University of North Carolina, Active Implementation Hub website: http://</a:t>
            </a:r>
            <a:r>
              <a:rPr lang="en-US" dirty="0" err="1"/>
              <a:t>implementation.fpg.unc.edu</a:t>
            </a:r>
            <a:r>
              <a:rPr lang="en-US" dirty="0"/>
              <a:t>/module-3.</a:t>
            </a:r>
          </a:p>
          <a:p>
            <a:endParaRPr lang="en-US" dirty="0"/>
          </a:p>
          <a:p>
            <a:pPr defTabSz="801591" eaLnBrk="0" fontAlgn="base" hangingPunct="0">
              <a:spcAft>
                <a:spcPts val="526"/>
              </a:spcAft>
              <a:defRPr/>
            </a:pPr>
            <a:r>
              <a:rPr lang="en-US" dirty="0" err="1">
                <a:latin typeface="Arial" panose="020B0604020202020204" pitchFamily="34" charset="0"/>
                <a:cs typeface="Arial" panose="020B0604020202020204" pitchFamily="34" charset="0"/>
              </a:rPr>
              <a:t>Fixsen</a:t>
            </a:r>
            <a:r>
              <a:rPr lang="en-US" dirty="0">
                <a:latin typeface="Arial" panose="020B0604020202020204" pitchFamily="34" charset="0"/>
                <a:cs typeface="Arial" panose="020B0604020202020204" pitchFamily="34" charset="0"/>
              </a:rPr>
              <a:t>, D., </a:t>
            </a:r>
            <a:r>
              <a:rPr lang="en-US" dirty="0" err="1">
                <a:latin typeface="Arial" panose="020B0604020202020204" pitchFamily="34" charset="0"/>
                <a:cs typeface="Arial" panose="020B0604020202020204" pitchFamily="34" charset="0"/>
              </a:rPr>
              <a:t>Blase</a:t>
            </a:r>
            <a:r>
              <a:rPr lang="en-US" dirty="0">
                <a:latin typeface="Arial" panose="020B0604020202020204" pitchFamily="34" charset="0"/>
                <a:cs typeface="Arial" panose="020B0604020202020204" pitchFamily="34" charset="0"/>
              </a:rPr>
              <a:t>, K., Metz, A., &amp; Van Dyke, M. (2013). Statewide implementation of evidence-based programs. </a:t>
            </a:r>
            <a:r>
              <a:rPr lang="en-US" i="1" dirty="0">
                <a:latin typeface="Arial" panose="020B0604020202020204" pitchFamily="34" charset="0"/>
                <a:cs typeface="Arial" panose="020B0604020202020204" pitchFamily="34" charset="0"/>
              </a:rPr>
              <a:t>Exceptional Children (Special Issue), 79</a:t>
            </a:r>
            <a:r>
              <a:rPr lang="en-US" dirty="0">
                <a:latin typeface="Arial" panose="020B0604020202020204" pitchFamily="34" charset="0"/>
                <a:cs typeface="Arial" panose="020B0604020202020204" pitchFamily="34" charset="0"/>
              </a:rPr>
              <a:t>, 213-230. </a:t>
            </a:r>
          </a:p>
          <a:p>
            <a:pPr defTabSz="801591" eaLnBrk="0" fontAlgn="base" hangingPunct="0">
              <a:spcAft>
                <a:spcPts val="526"/>
              </a:spcAft>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a:spcAft>
                <a:spcPts val="526"/>
              </a:spcAft>
            </a:pPr>
            <a:r>
              <a:rPr lang="en-US" dirty="0">
                <a:latin typeface="Arial" panose="020B0604020202020204" pitchFamily="34" charset="0"/>
                <a:cs typeface="Arial" panose="020B0604020202020204" pitchFamily="34" charset="0"/>
              </a:rPr>
              <a:t>Metz, A., &amp; Bartley, L. (2012). Active Implementation Frameworks for Program Success. </a:t>
            </a:r>
            <a:r>
              <a:rPr lang="en-US" i="1" dirty="0">
                <a:latin typeface="Arial" panose="020B0604020202020204" pitchFamily="34" charset="0"/>
                <a:cs typeface="Arial" panose="020B0604020202020204" pitchFamily="34" charset="0"/>
              </a:rPr>
              <a:t>Zero to Three, 32</a:t>
            </a:r>
            <a:r>
              <a:rPr lang="en-US" dirty="0">
                <a:latin typeface="Arial" panose="020B0604020202020204" pitchFamily="34" charset="0"/>
                <a:cs typeface="Arial" panose="020B0604020202020204" pitchFamily="34" charset="0"/>
              </a:rPr>
              <a:t>, 11-18. </a:t>
            </a:r>
          </a:p>
          <a:p>
            <a:pPr>
              <a:spcAft>
                <a:spcPts val="526"/>
              </a:spcAft>
            </a:pPr>
            <a:endParaRPr lang="en-US" dirty="0">
              <a:latin typeface="Arial" panose="020B0604020202020204" pitchFamily="34" charset="0"/>
              <a:cs typeface="Arial" panose="020B0604020202020204" pitchFamily="34" charset="0"/>
            </a:endParaRPr>
          </a:p>
          <a:p>
            <a:pPr defTabSz="801591" eaLnBrk="0" fontAlgn="base" hangingPunct="0">
              <a:spcBef>
                <a:spcPct val="30000"/>
              </a:spcBef>
              <a:spcAft>
                <a:spcPct val="0"/>
              </a:spcAft>
              <a:defRPr/>
            </a:pPr>
            <a:r>
              <a:rPr lang="en-US" dirty="0" err="1">
                <a:latin typeface="Times New Roman" panose="02020603050405020304" pitchFamily="18" charset="0"/>
                <a:cs typeface="Times New Roman" panose="02020603050405020304" pitchFamily="18" charset="0"/>
              </a:rPr>
              <a:t>Fixsen</a:t>
            </a:r>
            <a:r>
              <a:rPr lang="en-US" dirty="0">
                <a:latin typeface="Times New Roman" panose="02020603050405020304" pitchFamily="18" charset="0"/>
                <a:cs typeface="Times New Roman" panose="02020603050405020304" pitchFamily="18" charset="0"/>
              </a:rPr>
              <a:t>, D. L., </a:t>
            </a:r>
            <a:r>
              <a:rPr lang="en-US" dirty="0" err="1">
                <a:latin typeface="Times New Roman" panose="02020603050405020304" pitchFamily="18" charset="0"/>
                <a:cs typeface="Times New Roman" panose="02020603050405020304" pitchFamily="18" charset="0"/>
              </a:rPr>
              <a:t>Blase</a:t>
            </a:r>
            <a:r>
              <a:rPr lang="en-US" dirty="0">
                <a:latin typeface="Times New Roman" panose="02020603050405020304" pitchFamily="18" charset="0"/>
                <a:cs typeface="Times New Roman" panose="02020603050405020304" pitchFamily="18" charset="0"/>
              </a:rPr>
              <a:t>, K. A., Timbers, G. D., &amp; Wolf, M. M. (2001). In search of program implementation: 792 replications of the Teaching-Family Model. In G. A. </a:t>
            </a:r>
            <a:r>
              <a:rPr lang="en-US" dirty="0" err="1">
                <a:latin typeface="Times New Roman" panose="02020603050405020304" pitchFamily="18" charset="0"/>
                <a:cs typeface="Times New Roman" panose="02020603050405020304" pitchFamily="18" charset="0"/>
              </a:rPr>
              <a:t>Bernfeld</a:t>
            </a:r>
            <a:r>
              <a:rPr lang="en-US" dirty="0">
                <a:latin typeface="Times New Roman" panose="02020603050405020304" pitchFamily="18" charset="0"/>
                <a:cs typeface="Times New Roman" panose="02020603050405020304" pitchFamily="18" charset="0"/>
              </a:rPr>
              <a:t>, D. P. Farrington &amp; A. W. </a:t>
            </a:r>
            <a:r>
              <a:rPr lang="en-US" dirty="0" err="1">
                <a:latin typeface="Times New Roman" panose="02020603050405020304" pitchFamily="18" charset="0"/>
                <a:cs typeface="Times New Roman" panose="02020603050405020304" pitchFamily="18" charset="0"/>
              </a:rPr>
              <a:t>Leschied</a:t>
            </a:r>
            <a:r>
              <a:rPr lang="en-US" dirty="0">
                <a:latin typeface="Times New Roman" panose="02020603050405020304" pitchFamily="18" charset="0"/>
                <a:cs typeface="Times New Roman" panose="02020603050405020304" pitchFamily="18" charset="0"/>
              </a:rPr>
              <a:t> (Eds.), </a:t>
            </a:r>
            <a:r>
              <a:rPr lang="en-US" i="1" dirty="0">
                <a:latin typeface="Times New Roman" panose="02020603050405020304" pitchFamily="18" charset="0"/>
                <a:cs typeface="Times New Roman" panose="02020603050405020304" pitchFamily="18" charset="0"/>
              </a:rPr>
              <a:t>Offender rehabilitation in practice: Implementing and evaluating effective programs</a:t>
            </a:r>
            <a:r>
              <a:rPr lang="en-US" dirty="0">
                <a:latin typeface="Times New Roman" panose="02020603050405020304" pitchFamily="18" charset="0"/>
                <a:cs typeface="Times New Roman" panose="02020603050405020304" pitchFamily="18" charset="0"/>
              </a:rPr>
              <a:t> (pp. 149-166). London: Wiley.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Higgins, M., Weiner, J., &amp; Young, L. (2012). Implementation teams: A new lever for organizational change. </a:t>
            </a:r>
            <a:r>
              <a:rPr lang="en-US" i="1" dirty="0">
                <a:latin typeface="Times New Roman" panose="02020603050405020304" pitchFamily="18" charset="0"/>
                <a:cs typeface="Times New Roman" panose="02020603050405020304" pitchFamily="18" charset="0"/>
              </a:rPr>
              <a:t>Journal of Organizational Behavior. Retrieved from  doi:10.1002/job.1773</a:t>
            </a:r>
          </a:p>
          <a:p>
            <a:endParaRPr lang="en-US" dirty="0">
              <a:latin typeface="Times New Roman" panose="02020603050405020304" pitchFamily="18" charset="0"/>
              <a:cs typeface="Times New Roman" panose="02020603050405020304" pitchFamily="18" charset="0"/>
            </a:endParaRPr>
          </a:p>
          <a:p>
            <a:pPr defTabSz="440695">
              <a:defRPr/>
            </a:pPr>
            <a:r>
              <a:rPr lang="en-US" dirty="0" err="1"/>
              <a:t>Klest</a:t>
            </a:r>
            <a:r>
              <a:rPr lang="en-US" dirty="0"/>
              <a:t> SK. Clustering practitioners within service organizations may improve implementation outcomes for evidence-based programs. </a:t>
            </a:r>
            <a:r>
              <a:rPr lang="en-US" i="1" dirty="0" err="1"/>
              <a:t>Zeitschrift</a:t>
            </a:r>
            <a:r>
              <a:rPr lang="en-US" i="1" dirty="0"/>
              <a:t> </a:t>
            </a:r>
            <a:r>
              <a:rPr lang="en-US" i="1" dirty="0" err="1"/>
              <a:t>fr</a:t>
            </a:r>
            <a:r>
              <a:rPr lang="en-US" i="1" dirty="0"/>
              <a:t> </a:t>
            </a:r>
            <a:r>
              <a:rPr lang="en-US" i="1" dirty="0" err="1"/>
              <a:t>Psychologie</a:t>
            </a:r>
            <a:r>
              <a:rPr lang="en-US" i="1" dirty="0"/>
              <a:t>. </a:t>
            </a:r>
            <a:r>
              <a:rPr lang="en-US" dirty="0"/>
              <a:t>2014;222:30-36.</a:t>
            </a:r>
            <a:endParaRPr lang="en-US" dirty="0">
              <a:ea typeface="MS PGothic" charset="0"/>
              <a:cs typeface="MS PGothic" charset="0"/>
            </a:endParaRPr>
          </a:p>
          <a:p>
            <a:r>
              <a:rPr lang="en-US" dirty="0">
                <a:ea typeface="MS PGothic" charset="0"/>
                <a:cs typeface="MS PGothic" charset="0"/>
              </a:rPr>
              <a:t>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Saldana, L., &amp; Chamberlain, P. (2012). Supporting implementation: The role of community development teams to build infrastructure. </a:t>
            </a:r>
            <a:r>
              <a:rPr lang="en-US" i="1" dirty="0">
                <a:latin typeface="Times New Roman" panose="02020603050405020304" pitchFamily="18" charset="0"/>
                <a:cs typeface="Times New Roman" panose="02020603050405020304" pitchFamily="18" charset="0"/>
              </a:rPr>
              <a:t>American Journal of  Community  Psychology. </a:t>
            </a:r>
            <a:r>
              <a:rPr lang="en-US" i="1" dirty="0" err="1">
                <a:latin typeface="Times New Roman" panose="02020603050405020304" pitchFamily="18" charset="0"/>
                <a:cs typeface="Times New Roman" panose="02020603050405020304" pitchFamily="18" charset="0"/>
              </a:rPr>
              <a:t>doi</a:t>
            </a:r>
            <a:r>
              <a:rPr lang="en-US" i="1" dirty="0">
                <a:latin typeface="Times New Roman" panose="02020603050405020304" pitchFamily="18" charset="0"/>
                <a:cs typeface="Times New Roman" panose="02020603050405020304" pitchFamily="18" charset="0"/>
              </a:rPr>
              <a:t>: 10.1007/s10464-012-9503-0</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Aarons, G. A., Green, A. E., </a:t>
            </a:r>
            <a:r>
              <a:rPr lang="en-US" dirty="0" err="1">
                <a:latin typeface="Times New Roman" panose="02020603050405020304" pitchFamily="18" charset="0"/>
                <a:cs typeface="Times New Roman" panose="02020603050405020304" pitchFamily="18" charset="0"/>
              </a:rPr>
              <a:t>Palinkas</a:t>
            </a:r>
            <a:r>
              <a:rPr lang="en-US" dirty="0">
                <a:latin typeface="Times New Roman" panose="02020603050405020304" pitchFamily="18" charset="0"/>
                <a:cs typeface="Times New Roman" panose="02020603050405020304" pitchFamily="18" charset="0"/>
              </a:rPr>
              <a:t>, L. A., Self-Brown, S., Whitaker, D. J., </a:t>
            </a:r>
            <a:r>
              <a:rPr lang="en-US" dirty="0" err="1">
                <a:latin typeface="Times New Roman" panose="02020603050405020304" pitchFamily="18" charset="0"/>
                <a:cs typeface="Times New Roman" panose="02020603050405020304" pitchFamily="18" charset="0"/>
              </a:rPr>
              <a:t>Lutzker</a:t>
            </a:r>
            <a:r>
              <a:rPr lang="en-US" dirty="0">
                <a:latin typeface="Times New Roman" panose="02020603050405020304" pitchFamily="18" charset="0"/>
                <a:cs typeface="Times New Roman" panose="02020603050405020304" pitchFamily="18" charset="0"/>
              </a:rPr>
              <a:t>, J. R., . . . Chaffin, M. J. (2012). Dynamic adaptation process to implement an evidence-based child maltreatment intervention. </a:t>
            </a:r>
            <a:r>
              <a:rPr lang="en-US" i="1" dirty="0">
                <a:latin typeface="Times New Roman" panose="02020603050405020304" pitchFamily="18" charset="0"/>
                <a:cs typeface="Times New Roman" panose="02020603050405020304" pitchFamily="18" charset="0"/>
              </a:rPr>
              <a:t>Implementation Science, 7. </a:t>
            </a:r>
            <a:r>
              <a:rPr lang="en-US" i="1" dirty="0" err="1">
                <a:latin typeface="Times New Roman" panose="02020603050405020304" pitchFamily="18" charset="0"/>
                <a:cs typeface="Times New Roman" panose="02020603050405020304" pitchFamily="18" charset="0"/>
              </a:rPr>
              <a:t>doi</a:t>
            </a:r>
            <a:r>
              <a:rPr lang="en-US" i="1" dirty="0">
                <a:latin typeface="Times New Roman" panose="02020603050405020304" pitchFamily="18" charset="0"/>
                <a:cs typeface="Times New Roman" panose="02020603050405020304" pitchFamily="18" charset="0"/>
              </a:rPr>
              <a:t>: 10.1186/1748-5908-7-32</a:t>
            </a:r>
          </a:p>
        </p:txBody>
      </p:sp>
      <p:sp>
        <p:nvSpPr>
          <p:cNvPr id="4" name="Slide Number Placeholder 3"/>
          <p:cNvSpPr>
            <a:spLocks noGrp="1"/>
          </p:cNvSpPr>
          <p:nvPr>
            <p:ph type="sldNum" sz="quarter" idx="10"/>
          </p:nvPr>
        </p:nvSpPr>
        <p:spPr/>
        <p:txBody>
          <a:bodyPr/>
          <a:lstStyle/>
          <a:p>
            <a:fld id="{4E8A7ED6-BDE8-41FC-8E11-314B00570860}" type="slidenum">
              <a:rPr lang="en-US" smtClean="0"/>
              <a:pPr/>
              <a:t>21</a:t>
            </a:fld>
            <a:endParaRPr lang="en-US"/>
          </a:p>
        </p:txBody>
      </p:sp>
      <p:sp>
        <p:nvSpPr>
          <p:cNvPr id="5" name="Footer Placeholder 4"/>
          <p:cNvSpPr>
            <a:spLocks noGrp="1"/>
          </p:cNvSpPr>
          <p:nvPr>
            <p:ph type="ftr" sz="quarter" idx="11"/>
          </p:nvPr>
        </p:nvSpPr>
        <p:spPr/>
        <p:txBody>
          <a:bodyPr/>
          <a:lstStyle/>
          <a:p>
            <a:r>
              <a:rPr lang="en-US"/>
              <a:t>NCIC-TP Implementation Support (2017)</a:t>
            </a:r>
          </a:p>
        </p:txBody>
      </p:sp>
    </p:spTree>
    <p:extLst>
      <p:ext uri="{BB962C8B-B14F-4D97-AF65-F5344CB8AC3E}">
        <p14:creationId xmlns:p14="http://schemas.microsoft.com/office/powerpoint/2010/main" val="13103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47500" lnSpcReduction="20000"/>
          </a:bodyPr>
          <a:lstStyle/>
          <a:p>
            <a:pPr defTabSz="881390" eaLnBrk="0" fontAlgn="base" hangingPunct="0">
              <a:spcBef>
                <a:spcPct val="30000"/>
              </a:spcBef>
              <a:spcAft>
                <a:spcPct val="0"/>
              </a:spcAft>
              <a:defRPr/>
            </a:pPr>
            <a:r>
              <a:rPr lang="en-US" b="1" dirty="0"/>
              <a:t>LEADERSHIP:</a:t>
            </a:r>
          </a:p>
          <a:p>
            <a:pPr defTabSz="881390" eaLnBrk="0" fontAlgn="base" hangingPunct="0">
              <a:spcBef>
                <a:spcPct val="30000"/>
              </a:spcBef>
              <a:spcAft>
                <a:spcPct val="0"/>
              </a:spcAft>
              <a:defRPr/>
            </a:pPr>
            <a:endParaRPr lang="en-US" dirty="0"/>
          </a:p>
          <a:p>
            <a:r>
              <a:rPr lang="en-US" sz="1100" dirty="0" err="1"/>
              <a:t>Panzano</a:t>
            </a:r>
            <a:r>
              <a:rPr lang="en-US" sz="1100" dirty="0"/>
              <a:t> and colleagues (2004) found that second-order leadership is important in the early stages of implementation of an effective innovation, and later on first-order leadership is essential to embedding implementation functions and roles into organization and system structures.</a:t>
            </a:r>
            <a:br>
              <a:rPr lang="en-US" sz="1100" dirty="0"/>
            </a:br>
            <a:endParaRPr lang="en-US" sz="1100" i="1" dirty="0">
              <a:latin typeface="Times New Roman" panose="02020603050405020304" pitchFamily="18" charset="0"/>
              <a:cs typeface="Times New Roman" panose="02020603050405020304" pitchFamily="18" charset="0"/>
            </a:endParaRPr>
          </a:p>
          <a:p>
            <a:r>
              <a:rPr lang="en-US" dirty="0" err="1">
                <a:latin typeface="Arial" charset="0"/>
                <a:ea typeface="MS PGothic" pitchFamily="34" charset="-128"/>
                <a:cs typeface="ＭＳ Ｐゴシック" charset="-128"/>
              </a:rPr>
              <a:t>Panzano</a:t>
            </a:r>
            <a:r>
              <a:rPr lang="en-US" dirty="0">
                <a:latin typeface="Arial" charset="0"/>
                <a:ea typeface="MS PGothic" pitchFamily="34" charset="-128"/>
                <a:cs typeface="ＭＳ Ｐゴシック" charset="-128"/>
              </a:rPr>
              <a:t>, P. C., </a:t>
            </a:r>
            <a:r>
              <a:rPr lang="en-US" dirty="0" err="1">
                <a:latin typeface="Arial" charset="0"/>
                <a:ea typeface="MS PGothic" pitchFamily="34" charset="-128"/>
                <a:cs typeface="ＭＳ Ｐゴシック" charset="-128"/>
              </a:rPr>
              <a:t>Seffrin</a:t>
            </a:r>
            <a:r>
              <a:rPr lang="en-US" dirty="0">
                <a:latin typeface="Arial" charset="0"/>
                <a:ea typeface="MS PGothic" pitchFamily="34" charset="-128"/>
                <a:cs typeface="ＭＳ Ｐゴシック" charset="-128"/>
              </a:rPr>
              <a:t>, B., Chaney-Jones, S., Roth, D., Crane-Ross, D., </a:t>
            </a:r>
            <a:r>
              <a:rPr lang="en-US" dirty="0" err="1">
                <a:latin typeface="Arial" charset="0"/>
                <a:ea typeface="MS PGothic" pitchFamily="34" charset="-128"/>
                <a:cs typeface="ＭＳ Ｐゴシック" charset="-128"/>
              </a:rPr>
              <a:t>Massatti</a:t>
            </a:r>
            <a:r>
              <a:rPr lang="en-US" dirty="0">
                <a:latin typeface="Arial" charset="0"/>
                <a:ea typeface="MS PGothic" pitchFamily="34" charset="-128"/>
                <a:cs typeface="ＭＳ Ｐゴシック" charset="-128"/>
              </a:rPr>
              <a:t>, R., et al. (2004). The innovation diffusion and adoption research project (IDARP). In D. Roth &amp; W. Lutz (Eds.), </a:t>
            </a:r>
            <a:r>
              <a:rPr lang="en-US" i="1" dirty="0">
                <a:latin typeface="Arial" charset="0"/>
                <a:ea typeface="MS PGothic" pitchFamily="34" charset="-128"/>
                <a:cs typeface="ＭＳ Ｐゴシック" charset="-128"/>
              </a:rPr>
              <a:t>New research in mental health</a:t>
            </a:r>
            <a:r>
              <a:rPr lang="en-US" dirty="0">
                <a:latin typeface="Arial" charset="0"/>
                <a:ea typeface="MS PGothic" pitchFamily="34" charset="-128"/>
                <a:cs typeface="ＭＳ Ｐゴシック" charset="-128"/>
              </a:rPr>
              <a:t> (Vol. 16, pp. 78-89). Columbus, OH: Ohio Department of Mental Health Office of Program Evaluation and Research.</a:t>
            </a:r>
          </a:p>
          <a:p>
            <a:endParaRPr lang="en-US" sz="1100" i="1" dirty="0">
              <a:latin typeface="Times New Roman" panose="02020603050405020304" pitchFamily="18" charset="0"/>
              <a:cs typeface="Times New Roman" panose="02020603050405020304" pitchFamily="18" charset="0"/>
            </a:endParaRPr>
          </a:p>
          <a:p>
            <a:r>
              <a:rPr lang="en-US" dirty="0"/>
              <a:t>Darling-Hammond &amp; McLaughlin (1995) outline approaches to “top down support for bottom up reform.”</a:t>
            </a:r>
          </a:p>
          <a:p>
            <a:endParaRPr lang="en-US" dirty="0">
              <a:latin typeface="Arial" charset="0"/>
              <a:ea typeface="MS PGothic" pitchFamily="34" charset="-128"/>
              <a:cs typeface="ＭＳ Ｐゴシック" charset="-128"/>
            </a:endParaRPr>
          </a:p>
          <a:p>
            <a:r>
              <a:rPr lang="en-US" dirty="0">
                <a:latin typeface="Arial" charset="0"/>
                <a:ea typeface="MS PGothic" pitchFamily="34" charset="-128"/>
                <a:cs typeface="ＭＳ Ｐゴシック" charset="-128"/>
              </a:rPr>
              <a:t>Darling-Hammond, L., &amp; McLaughlin, M. W. (1995). Policies that support professional development in an era of reform. </a:t>
            </a:r>
            <a:r>
              <a:rPr lang="en-US" i="1" dirty="0">
                <a:latin typeface="Arial" charset="0"/>
                <a:ea typeface="MS PGothic" pitchFamily="34" charset="-128"/>
                <a:cs typeface="ＭＳ Ｐゴシック" charset="-128"/>
              </a:rPr>
              <a:t>Phi Delta </a:t>
            </a:r>
            <a:r>
              <a:rPr lang="en-US" i="1" dirty="0" err="1">
                <a:latin typeface="Arial" charset="0"/>
                <a:ea typeface="MS PGothic" pitchFamily="34" charset="-128"/>
                <a:cs typeface="ＭＳ Ｐゴシック" charset="-128"/>
              </a:rPr>
              <a:t>Kappan</a:t>
            </a:r>
            <a:r>
              <a:rPr lang="en-US" i="1" dirty="0">
                <a:latin typeface="Arial" charset="0"/>
                <a:ea typeface="MS PGothic" pitchFamily="34" charset="-128"/>
                <a:cs typeface="ＭＳ Ｐゴシック" charset="-128"/>
              </a:rPr>
              <a:t>, 76</a:t>
            </a:r>
            <a:r>
              <a:rPr lang="en-US" dirty="0">
                <a:latin typeface="Arial" charset="0"/>
                <a:ea typeface="MS PGothic" pitchFamily="34" charset="-128"/>
                <a:cs typeface="ＭＳ Ｐゴシック" charset="-128"/>
              </a:rPr>
              <a:t>, 642-645. </a:t>
            </a:r>
          </a:p>
          <a:p>
            <a:endParaRPr lang="en-US" dirty="0">
              <a:latin typeface="Arial" charset="0"/>
              <a:ea typeface="MS PGothic" pitchFamily="34" charset="-128"/>
              <a:cs typeface="Times New Roman" panose="02020603050405020304" pitchFamily="18" charset="0"/>
            </a:endParaRPr>
          </a:p>
          <a:p>
            <a:pPr defTabSz="881390" eaLnBrk="0" fontAlgn="base" hangingPunct="0">
              <a:spcBef>
                <a:spcPct val="30000"/>
              </a:spcBef>
              <a:spcAft>
                <a:spcPct val="0"/>
              </a:spcAft>
              <a:defRPr/>
            </a:pPr>
            <a:r>
              <a:rPr lang="en-US" dirty="0"/>
              <a:t>Of the 21 leadership skills identified by </a:t>
            </a:r>
            <a:r>
              <a:rPr lang="en-US" dirty="0" err="1"/>
              <a:t>Marzano</a:t>
            </a:r>
            <a:r>
              <a:rPr lang="en-US" dirty="0"/>
              <a:t> and colleagues, teacher supervision and evaluation, staff development, and quality control were essential leadership traits related to first order change.  These leadership skills overlap completely with the Implementation Drivers described in a separate Active Implementation module.</a:t>
            </a:r>
          </a:p>
          <a:p>
            <a:pPr defTabSz="881390" eaLnBrk="0" fontAlgn="base" hangingPunct="0">
              <a:spcBef>
                <a:spcPct val="30000"/>
              </a:spcBef>
              <a:spcAft>
                <a:spcPct val="0"/>
              </a:spcAft>
              <a:defRPr/>
            </a:pPr>
            <a:endParaRPr lang="en-US" dirty="0"/>
          </a:p>
          <a:p>
            <a:pPr defTabSz="881390" eaLnBrk="0" fontAlgn="base" hangingPunct="0">
              <a:spcBef>
                <a:spcPct val="30000"/>
              </a:spcBef>
              <a:spcAft>
                <a:spcPct val="0"/>
              </a:spcAft>
              <a:defRPr/>
            </a:pPr>
            <a:r>
              <a:rPr lang="en-US" dirty="0" err="1"/>
              <a:t>Marzano</a:t>
            </a:r>
            <a:r>
              <a:rPr lang="en-US" dirty="0"/>
              <a:t>, Waters, and McNulty (2005). </a:t>
            </a:r>
            <a:r>
              <a:rPr lang="en-US" sz="1300" i="1" dirty="0">
                <a:latin typeface="Arial" charset="0"/>
                <a:ea typeface="MS PGothic" pitchFamily="34" charset="-128"/>
                <a:cs typeface="ＭＳ Ｐゴシック" charset="-128"/>
              </a:rPr>
              <a:t>School leadership that works: From research to results</a:t>
            </a:r>
            <a:r>
              <a:rPr lang="en-US" sz="1300" dirty="0">
                <a:latin typeface="Arial" charset="0"/>
                <a:ea typeface="MS PGothic" pitchFamily="34" charset="-128"/>
                <a:cs typeface="ＭＳ Ｐゴシック" charset="-128"/>
              </a:rPr>
              <a:t>. Alexandria, VA: Association for Supervision and Curriculum Development (ASCD).</a:t>
            </a:r>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r>
              <a:rPr lang="en-US" sz="1300" b="1" dirty="0">
                <a:latin typeface="Arial" charset="0"/>
                <a:ea typeface="MS PGothic" pitchFamily="34" charset="-128"/>
                <a:cs typeface="Times New Roman" panose="02020603050405020304" pitchFamily="18" charset="0"/>
              </a:rPr>
              <a:t>IMPEMENTATION TEAMS: </a:t>
            </a:r>
          </a:p>
          <a:p>
            <a:endParaRPr lang="en-US" dirty="0">
              <a:latin typeface="Times New Roman" panose="02020603050405020304" pitchFamily="18" charset="0"/>
              <a:cs typeface="Times New Roman" panose="02020603050405020304" pitchFamily="18" charset="0"/>
            </a:endParaRPr>
          </a:p>
          <a:p>
            <a:r>
              <a:rPr lang="en-US" dirty="0"/>
              <a:t>State Implementation and Scaling-up of Evidence-based Practices Center (</a:t>
            </a:r>
            <a:r>
              <a:rPr lang="en-US" dirty="0" err="1"/>
              <a:t>n.d.</a:t>
            </a:r>
            <a:r>
              <a:rPr lang="en-US" dirty="0"/>
              <a:t>). </a:t>
            </a:r>
            <a:r>
              <a:rPr lang="en-US" i="1" dirty="0"/>
              <a:t>Module 3: Implementation teams</a:t>
            </a:r>
            <a:r>
              <a:rPr lang="en-US" dirty="0"/>
              <a:t>. Retrieved from FPG Child Development Institute, University of North Carolina, Active Implementation Hub website: http://</a:t>
            </a:r>
            <a:r>
              <a:rPr lang="en-US" dirty="0" err="1"/>
              <a:t>implementation.fpg.unc.edu</a:t>
            </a:r>
            <a:r>
              <a:rPr lang="en-US" dirty="0"/>
              <a:t>/module-3.</a:t>
            </a:r>
          </a:p>
          <a:p>
            <a:endParaRPr lang="en-US" dirty="0"/>
          </a:p>
          <a:p>
            <a:pPr defTabSz="801591" eaLnBrk="0" fontAlgn="base" hangingPunct="0">
              <a:spcAft>
                <a:spcPts val="526"/>
              </a:spcAft>
              <a:defRPr/>
            </a:pPr>
            <a:r>
              <a:rPr lang="en-US" dirty="0" err="1">
                <a:latin typeface="Arial" panose="020B0604020202020204" pitchFamily="34" charset="0"/>
                <a:cs typeface="Arial" panose="020B0604020202020204" pitchFamily="34" charset="0"/>
              </a:rPr>
              <a:t>Fixsen</a:t>
            </a:r>
            <a:r>
              <a:rPr lang="en-US" dirty="0">
                <a:latin typeface="Arial" panose="020B0604020202020204" pitchFamily="34" charset="0"/>
                <a:cs typeface="Arial" panose="020B0604020202020204" pitchFamily="34" charset="0"/>
              </a:rPr>
              <a:t>, D., </a:t>
            </a:r>
            <a:r>
              <a:rPr lang="en-US" dirty="0" err="1">
                <a:latin typeface="Arial" panose="020B0604020202020204" pitchFamily="34" charset="0"/>
                <a:cs typeface="Arial" panose="020B0604020202020204" pitchFamily="34" charset="0"/>
              </a:rPr>
              <a:t>Blase</a:t>
            </a:r>
            <a:r>
              <a:rPr lang="en-US" dirty="0">
                <a:latin typeface="Arial" panose="020B0604020202020204" pitchFamily="34" charset="0"/>
                <a:cs typeface="Arial" panose="020B0604020202020204" pitchFamily="34" charset="0"/>
              </a:rPr>
              <a:t>, K., Metz, A., &amp; Van Dyke, M. (2013). Statewide implementation of evidence-based programs. </a:t>
            </a:r>
            <a:r>
              <a:rPr lang="en-US" i="1" dirty="0">
                <a:latin typeface="Arial" panose="020B0604020202020204" pitchFamily="34" charset="0"/>
                <a:cs typeface="Arial" panose="020B0604020202020204" pitchFamily="34" charset="0"/>
              </a:rPr>
              <a:t>Exceptional Children (Special Issue), 79</a:t>
            </a:r>
            <a:r>
              <a:rPr lang="en-US" dirty="0">
                <a:latin typeface="Arial" panose="020B0604020202020204" pitchFamily="34" charset="0"/>
                <a:cs typeface="Arial" panose="020B0604020202020204" pitchFamily="34" charset="0"/>
              </a:rPr>
              <a:t>, 213-230. </a:t>
            </a:r>
          </a:p>
          <a:p>
            <a:pPr defTabSz="801591" eaLnBrk="0" fontAlgn="base" hangingPunct="0">
              <a:spcAft>
                <a:spcPts val="526"/>
              </a:spcAft>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a:spcAft>
                <a:spcPts val="526"/>
              </a:spcAft>
            </a:pPr>
            <a:r>
              <a:rPr lang="en-US" dirty="0">
                <a:latin typeface="Arial" panose="020B0604020202020204" pitchFamily="34" charset="0"/>
                <a:cs typeface="Arial" panose="020B0604020202020204" pitchFamily="34" charset="0"/>
              </a:rPr>
              <a:t>Metz, A., &amp; Bartley, L. (2012). Active Implementation Frameworks for Program Success. </a:t>
            </a:r>
            <a:r>
              <a:rPr lang="en-US" i="1" dirty="0">
                <a:latin typeface="Arial" panose="020B0604020202020204" pitchFamily="34" charset="0"/>
                <a:cs typeface="Arial" panose="020B0604020202020204" pitchFamily="34" charset="0"/>
              </a:rPr>
              <a:t>Zero to Three, 32</a:t>
            </a:r>
            <a:r>
              <a:rPr lang="en-US" dirty="0">
                <a:latin typeface="Arial" panose="020B0604020202020204" pitchFamily="34" charset="0"/>
                <a:cs typeface="Arial" panose="020B0604020202020204" pitchFamily="34" charset="0"/>
              </a:rPr>
              <a:t>, 11-18. </a:t>
            </a:r>
          </a:p>
          <a:p>
            <a:pPr>
              <a:spcAft>
                <a:spcPts val="526"/>
              </a:spcAft>
            </a:pPr>
            <a:endParaRPr lang="en-US" dirty="0">
              <a:latin typeface="Arial" panose="020B0604020202020204" pitchFamily="34" charset="0"/>
              <a:cs typeface="Arial" panose="020B0604020202020204" pitchFamily="34" charset="0"/>
            </a:endParaRPr>
          </a:p>
          <a:p>
            <a:pPr defTabSz="801591" eaLnBrk="0" fontAlgn="base" hangingPunct="0">
              <a:spcBef>
                <a:spcPct val="30000"/>
              </a:spcBef>
              <a:spcAft>
                <a:spcPct val="0"/>
              </a:spcAft>
              <a:defRPr/>
            </a:pPr>
            <a:r>
              <a:rPr lang="en-US" dirty="0" err="1">
                <a:latin typeface="Times New Roman" panose="02020603050405020304" pitchFamily="18" charset="0"/>
                <a:cs typeface="Times New Roman" panose="02020603050405020304" pitchFamily="18" charset="0"/>
              </a:rPr>
              <a:t>Fixsen</a:t>
            </a:r>
            <a:r>
              <a:rPr lang="en-US" dirty="0">
                <a:latin typeface="Times New Roman" panose="02020603050405020304" pitchFamily="18" charset="0"/>
                <a:cs typeface="Times New Roman" panose="02020603050405020304" pitchFamily="18" charset="0"/>
              </a:rPr>
              <a:t>, D. L., </a:t>
            </a:r>
            <a:r>
              <a:rPr lang="en-US" dirty="0" err="1">
                <a:latin typeface="Times New Roman" panose="02020603050405020304" pitchFamily="18" charset="0"/>
                <a:cs typeface="Times New Roman" panose="02020603050405020304" pitchFamily="18" charset="0"/>
              </a:rPr>
              <a:t>Blase</a:t>
            </a:r>
            <a:r>
              <a:rPr lang="en-US" dirty="0">
                <a:latin typeface="Times New Roman" panose="02020603050405020304" pitchFamily="18" charset="0"/>
                <a:cs typeface="Times New Roman" panose="02020603050405020304" pitchFamily="18" charset="0"/>
              </a:rPr>
              <a:t>, K. A., Timbers, G. D., &amp; Wolf, M. M. (2001). In search of program implementation: 792 replications of the Teaching-Family Model. In G. A. </a:t>
            </a:r>
            <a:r>
              <a:rPr lang="en-US" dirty="0" err="1">
                <a:latin typeface="Times New Roman" panose="02020603050405020304" pitchFamily="18" charset="0"/>
                <a:cs typeface="Times New Roman" panose="02020603050405020304" pitchFamily="18" charset="0"/>
              </a:rPr>
              <a:t>Bernfeld</a:t>
            </a:r>
            <a:r>
              <a:rPr lang="en-US" dirty="0">
                <a:latin typeface="Times New Roman" panose="02020603050405020304" pitchFamily="18" charset="0"/>
                <a:cs typeface="Times New Roman" panose="02020603050405020304" pitchFamily="18" charset="0"/>
              </a:rPr>
              <a:t>, D. P. Farrington &amp; A. W. </a:t>
            </a:r>
            <a:r>
              <a:rPr lang="en-US" dirty="0" err="1">
                <a:latin typeface="Times New Roman" panose="02020603050405020304" pitchFamily="18" charset="0"/>
                <a:cs typeface="Times New Roman" panose="02020603050405020304" pitchFamily="18" charset="0"/>
              </a:rPr>
              <a:t>Leschied</a:t>
            </a:r>
            <a:r>
              <a:rPr lang="en-US" dirty="0">
                <a:latin typeface="Times New Roman" panose="02020603050405020304" pitchFamily="18" charset="0"/>
                <a:cs typeface="Times New Roman" panose="02020603050405020304" pitchFamily="18" charset="0"/>
              </a:rPr>
              <a:t> (Eds.), </a:t>
            </a:r>
            <a:r>
              <a:rPr lang="en-US" i="1" dirty="0">
                <a:latin typeface="Times New Roman" panose="02020603050405020304" pitchFamily="18" charset="0"/>
                <a:cs typeface="Times New Roman" panose="02020603050405020304" pitchFamily="18" charset="0"/>
              </a:rPr>
              <a:t>Offender rehabilitation in practice: Implementing and evaluating effective programs</a:t>
            </a:r>
            <a:r>
              <a:rPr lang="en-US" dirty="0">
                <a:latin typeface="Times New Roman" panose="02020603050405020304" pitchFamily="18" charset="0"/>
                <a:cs typeface="Times New Roman" panose="02020603050405020304" pitchFamily="18" charset="0"/>
              </a:rPr>
              <a:t> (pp. 149-166). London: Wiley.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Higgins, M., Weiner, J., &amp; Young, L. (2012). Implementation teams: A new lever for organizational change. </a:t>
            </a:r>
            <a:r>
              <a:rPr lang="en-US" i="1" dirty="0">
                <a:latin typeface="Times New Roman" panose="02020603050405020304" pitchFamily="18" charset="0"/>
                <a:cs typeface="Times New Roman" panose="02020603050405020304" pitchFamily="18" charset="0"/>
              </a:rPr>
              <a:t>Journal of Organizational Behavior. Retrieved from  doi:10.1002/job.1773</a:t>
            </a:r>
          </a:p>
          <a:p>
            <a:endParaRPr lang="en-US" dirty="0">
              <a:latin typeface="Times New Roman" panose="02020603050405020304" pitchFamily="18" charset="0"/>
              <a:cs typeface="Times New Roman" panose="02020603050405020304" pitchFamily="18" charset="0"/>
            </a:endParaRPr>
          </a:p>
          <a:p>
            <a:pPr defTabSz="440695">
              <a:defRPr/>
            </a:pPr>
            <a:r>
              <a:rPr lang="en-US" dirty="0" err="1"/>
              <a:t>Klest</a:t>
            </a:r>
            <a:r>
              <a:rPr lang="en-US" dirty="0"/>
              <a:t> SK. Clustering practitioners within service organizations may improve implementation outcomes for evidence-based programs. </a:t>
            </a:r>
            <a:r>
              <a:rPr lang="en-US" i="1" dirty="0" err="1"/>
              <a:t>Zeitschrift</a:t>
            </a:r>
            <a:r>
              <a:rPr lang="en-US" i="1" dirty="0"/>
              <a:t> </a:t>
            </a:r>
            <a:r>
              <a:rPr lang="en-US" i="1" dirty="0" err="1"/>
              <a:t>fr</a:t>
            </a:r>
            <a:r>
              <a:rPr lang="en-US" i="1" dirty="0"/>
              <a:t> </a:t>
            </a:r>
            <a:r>
              <a:rPr lang="en-US" i="1" dirty="0" err="1"/>
              <a:t>Psychologie</a:t>
            </a:r>
            <a:r>
              <a:rPr lang="en-US" i="1" dirty="0"/>
              <a:t>. </a:t>
            </a:r>
            <a:r>
              <a:rPr lang="en-US" dirty="0"/>
              <a:t>2014;222:30-36.</a:t>
            </a:r>
            <a:endParaRPr lang="en-US" dirty="0">
              <a:ea typeface="MS PGothic" charset="0"/>
              <a:cs typeface="MS PGothic" charset="0"/>
            </a:endParaRPr>
          </a:p>
          <a:p>
            <a:r>
              <a:rPr lang="en-US" dirty="0">
                <a:ea typeface="MS PGothic" charset="0"/>
                <a:cs typeface="MS PGothic" charset="0"/>
              </a:rPr>
              <a:t>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Saldana, L., &amp; Chamberlain, P. (2012). Supporting implementation: The role of community development teams to build infrastructure. </a:t>
            </a:r>
            <a:r>
              <a:rPr lang="en-US" i="1" dirty="0">
                <a:latin typeface="Times New Roman" panose="02020603050405020304" pitchFamily="18" charset="0"/>
                <a:cs typeface="Times New Roman" panose="02020603050405020304" pitchFamily="18" charset="0"/>
              </a:rPr>
              <a:t>American Journal of  Community  Psychology. </a:t>
            </a:r>
            <a:r>
              <a:rPr lang="en-US" i="1" dirty="0" err="1">
                <a:latin typeface="Times New Roman" panose="02020603050405020304" pitchFamily="18" charset="0"/>
                <a:cs typeface="Times New Roman" panose="02020603050405020304" pitchFamily="18" charset="0"/>
              </a:rPr>
              <a:t>doi</a:t>
            </a:r>
            <a:r>
              <a:rPr lang="en-US" i="1" dirty="0">
                <a:latin typeface="Times New Roman" panose="02020603050405020304" pitchFamily="18" charset="0"/>
                <a:cs typeface="Times New Roman" panose="02020603050405020304" pitchFamily="18" charset="0"/>
              </a:rPr>
              <a:t>: 10.1007/s10464-012-9503-0</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Aarons, G. A., Green, A. E., </a:t>
            </a:r>
            <a:r>
              <a:rPr lang="en-US" dirty="0" err="1">
                <a:latin typeface="Times New Roman" panose="02020603050405020304" pitchFamily="18" charset="0"/>
                <a:cs typeface="Times New Roman" panose="02020603050405020304" pitchFamily="18" charset="0"/>
              </a:rPr>
              <a:t>Palinkas</a:t>
            </a:r>
            <a:r>
              <a:rPr lang="en-US" dirty="0">
                <a:latin typeface="Times New Roman" panose="02020603050405020304" pitchFamily="18" charset="0"/>
                <a:cs typeface="Times New Roman" panose="02020603050405020304" pitchFamily="18" charset="0"/>
              </a:rPr>
              <a:t>, L. A., Self-Brown, S., Whitaker, D. J., </a:t>
            </a:r>
            <a:r>
              <a:rPr lang="en-US" dirty="0" err="1">
                <a:latin typeface="Times New Roman" panose="02020603050405020304" pitchFamily="18" charset="0"/>
                <a:cs typeface="Times New Roman" panose="02020603050405020304" pitchFamily="18" charset="0"/>
              </a:rPr>
              <a:t>Lutzker</a:t>
            </a:r>
            <a:r>
              <a:rPr lang="en-US" dirty="0">
                <a:latin typeface="Times New Roman" panose="02020603050405020304" pitchFamily="18" charset="0"/>
                <a:cs typeface="Times New Roman" panose="02020603050405020304" pitchFamily="18" charset="0"/>
              </a:rPr>
              <a:t>, J. R., . . . Chaffin, M. J. (2012). Dynamic adaptation process to implement an evidence-based child maltreatment intervention. </a:t>
            </a:r>
            <a:r>
              <a:rPr lang="en-US" i="1" dirty="0">
                <a:latin typeface="Times New Roman" panose="02020603050405020304" pitchFamily="18" charset="0"/>
                <a:cs typeface="Times New Roman" panose="02020603050405020304" pitchFamily="18" charset="0"/>
              </a:rPr>
              <a:t>Implementation Science, 7. </a:t>
            </a:r>
            <a:r>
              <a:rPr lang="en-US" i="1" dirty="0" err="1">
                <a:latin typeface="Times New Roman" panose="02020603050405020304" pitchFamily="18" charset="0"/>
                <a:cs typeface="Times New Roman" panose="02020603050405020304" pitchFamily="18" charset="0"/>
              </a:rPr>
              <a:t>doi</a:t>
            </a:r>
            <a:r>
              <a:rPr lang="en-US" i="1" dirty="0">
                <a:latin typeface="Times New Roman" panose="02020603050405020304" pitchFamily="18" charset="0"/>
                <a:cs typeface="Times New Roman" panose="02020603050405020304" pitchFamily="18" charset="0"/>
              </a:rPr>
              <a:t>: 10.1186/1748-5908-7-32</a:t>
            </a:r>
          </a:p>
        </p:txBody>
      </p:sp>
      <p:sp>
        <p:nvSpPr>
          <p:cNvPr id="227332" name="Footer Placeholder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79924" eaLnBrk="0" hangingPunct="0">
              <a:defRPr>
                <a:solidFill>
                  <a:schemeClr val="tx1"/>
                </a:solidFill>
                <a:latin typeface="Arial" charset="0"/>
                <a:ea typeface="MS PGothic" charset="0"/>
                <a:cs typeface="MS PGothic" charset="0"/>
              </a:defRPr>
            </a:lvl1pPr>
            <a:lvl2pPr marL="702738" indent="-270283" defTabSz="879924" eaLnBrk="0" hangingPunct="0">
              <a:defRPr>
                <a:solidFill>
                  <a:schemeClr val="tx1"/>
                </a:solidFill>
                <a:latin typeface="Arial" charset="0"/>
                <a:ea typeface="MS PGothic" charset="0"/>
                <a:cs typeface="MS PGothic" charset="0"/>
              </a:defRPr>
            </a:lvl2pPr>
            <a:lvl3pPr marL="1081135" indent="-216227" defTabSz="879924" eaLnBrk="0" hangingPunct="0">
              <a:defRPr>
                <a:solidFill>
                  <a:schemeClr val="tx1"/>
                </a:solidFill>
                <a:latin typeface="Arial" charset="0"/>
                <a:ea typeface="MS PGothic" charset="0"/>
                <a:cs typeface="MS PGothic" charset="0"/>
              </a:defRPr>
            </a:lvl3pPr>
            <a:lvl4pPr marL="1513589" indent="-216227" defTabSz="879924" eaLnBrk="0" hangingPunct="0">
              <a:defRPr>
                <a:solidFill>
                  <a:schemeClr val="tx1"/>
                </a:solidFill>
                <a:latin typeface="Arial" charset="0"/>
                <a:ea typeface="MS PGothic" charset="0"/>
                <a:cs typeface="MS PGothic" charset="0"/>
              </a:defRPr>
            </a:lvl4pPr>
            <a:lvl5pPr marL="1946044" indent="-216227" defTabSz="879924" eaLnBrk="0" hangingPunct="0">
              <a:defRPr>
                <a:solidFill>
                  <a:schemeClr val="tx1"/>
                </a:solidFill>
                <a:latin typeface="Arial" charset="0"/>
                <a:ea typeface="MS PGothic" charset="0"/>
                <a:cs typeface="MS PGothic" charset="0"/>
              </a:defRPr>
            </a:lvl5pPr>
            <a:lvl6pPr marL="2378497" indent="-216227" defTabSz="879924" eaLnBrk="0" fontAlgn="base" hangingPunct="0">
              <a:spcBef>
                <a:spcPct val="0"/>
              </a:spcBef>
              <a:spcAft>
                <a:spcPct val="0"/>
              </a:spcAft>
              <a:defRPr>
                <a:solidFill>
                  <a:schemeClr val="tx1"/>
                </a:solidFill>
                <a:latin typeface="Arial" charset="0"/>
                <a:ea typeface="MS PGothic" charset="0"/>
                <a:cs typeface="MS PGothic" charset="0"/>
              </a:defRPr>
            </a:lvl6pPr>
            <a:lvl7pPr marL="2810951" indent="-216227" defTabSz="879924" eaLnBrk="0" fontAlgn="base" hangingPunct="0">
              <a:spcBef>
                <a:spcPct val="0"/>
              </a:spcBef>
              <a:spcAft>
                <a:spcPct val="0"/>
              </a:spcAft>
              <a:defRPr>
                <a:solidFill>
                  <a:schemeClr val="tx1"/>
                </a:solidFill>
                <a:latin typeface="Arial" charset="0"/>
                <a:ea typeface="MS PGothic" charset="0"/>
                <a:cs typeface="MS PGothic" charset="0"/>
              </a:defRPr>
            </a:lvl7pPr>
            <a:lvl8pPr marL="3243406" indent="-216227" defTabSz="879924" eaLnBrk="0" fontAlgn="base" hangingPunct="0">
              <a:spcBef>
                <a:spcPct val="0"/>
              </a:spcBef>
              <a:spcAft>
                <a:spcPct val="0"/>
              </a:spcAft>
              <a:defRPr>
                <a:solidFill>
                  <a:schemeClr val="tx1"/>
                </a:solidFill>
                <a:latin typeface="Arial" charset="0"/>
                <a:ea typeface="MS PGothic" charset="0"/>
                <a:cs typeface="MS PGothic" charset="0"/>
              </a:defRPr>
            </a:lvl8pPr>
            <a:lvl9pPr marL="3675860" indent="-216227" defTabSz="879924"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NCIC-TP Implementation Support (2017)</a:t>
            </a:r>
          </a:p>
        </p:txBody>
      </p:sp>
      <p:sp>
        <p:nvSpPr>
          <p:cNvPr id="22733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79924" eaLnBrk="0" hangingPunct="0">
              <a:defRPr>
                <a:solidFill>
                  <a:schemeClr val="tx1"/>
                </a:solidFill>
                <a:latin typeface="Arial" charset="0"/>
                <a:ea typeface="MS PGothic" charset="0"/>
                <a:cs typeface="MS PGothic" charset="0"/>
              </a:defRPr>
            </a:lvl1pPr>
            <a:lvl2pPr marL="702738" indent="-270283" defTabSz="879924" eaLnBrk="0" hangingPunct="0">
              <a:defRPr>
                <a:solidFill>
                  <a:schemeClr val="tx1"/>
                </a:solidFill>
                <a:latin typeface="Arial" charset="0"/>
                <a:ea typeface="MS PGothic" charset="0"/>
                <a:cs typeface="MS PGothic" charset="0"/>
              </a:defRPr>
            </a:lvl2pPr>
            <a:lvl3pPr marL="1081135" indent="-216227" defTabSz="879924" eaLnBrk="0" hangingPunct="0">
              <a:defRPr>
                <a:solidFill>
                  <a:schemeClr val="tx1"/>
                </a:solidFill>
                <a:latin typeface="Arial" charset="0"/>
                <a:ea typeface="MS PGothic" charset="0"/>
                <a:cs typeface="MS PGothic" charset="0"/>
              </a:defRPr>
            </a:lvl3pPr>
            <a:lvl4pPr marL="1513589" indent="-216227" defTabSz="879924" eaLnBrk="0" hangingPunct="0">
              <a:defRPr>
                <a:solidFill>
                  <a:schemeClr val="tx1"/>
                </a:solidFill>
                <a:latin typeface="Arial" charset="0"/>
                <a:ea typeface="MS PGothic" charset="0"/>
                <a:cs typeface="MS PGothic" charset="0"/>
              </a:defRPr>
            </a:lvl4pPr>
            <a:lvl5pPr marL="1946044" indent="-216227" defTabSz="879924" eaLnBrk="0" hangingPunct="0">
              <a:defRPr>
                <a:solidFill>
                  <a:schemeClr val="tx1"/>
                </a:solidFill>
                <a:latin typeface="Arial" charset="0"/>
                <a:ea typeface="MS PGothic" charset="0"/>
                <a:cs typeface="MS PGothic" charset="0"/>
              </a:defRPr>
            </a:lvl5pPr>
            <a:lvl6pPr marL="2378497" indent="-216227" defTabSz="879924" eaLnBrk="0" fontAlgn="base" hangingPunct="0">
              <a:spcBef>
                <a:spcPct val="0"/>
              </a:spcBef>
              <a:spcAft>
                <a:spcPct val="0"/>
              </a:spcAft>
              <a:defRPr>
                <a:solidFill>
                  <a:schemeClr val="tx1"/>
                </a:solidFill>
                <a:latin typeface="Arial" charset="0"/>
                <a:ea typeface="MS PGothic" charset="0"/>
                <a:cs typeface="MS PGothic" charset="0"/>
              </a:defRPr>
            </a:lvl6pPr>
            <a:lvl7pPr marL="2810951" indent="-216227" defTabSz="879924" eaLnBrk="0" fontAlgn="base" hangingPunct="0">
              <a:spcBef>
                <a:spcPct val="0"/>
              </a:spcBef>
              <a:spcAft>
                <a:spcPct val="0"/>
              </a:spcAft>
              <a:defRPr>
                <a:solidFill>
                  <a:schemeClr val="tx1"/>
                </a:solidFill>
                <a:latin typeface="Arial" charset="0"/>
                <a:ea typeface="MS PGothic" charset="0"/>
                <a:cs typeface="MS PGothic" charset="0"/>
              </a:defRPr>
            </a:lvl7pPr>
            <a:lvl8pPr marL="3243406" indent="-216227" defTabSz="879924" eaLnBrk="0" fontAlgn="base" hangingPunct="0">
              <a:spcBef>
                <a:spcPct val="0"/>
              </a:spcBef>
              <a:spcAft>
                <a:spcPct val="0"/>
              </a:spcAft>
              <a:defRPr>
                <a:solidFill>
                  <a:schemeClr val="tx1"/>
                </a:solidFill>
                <a:latin typeface="Arial" charset="0"/>
                <a:ea typeface="MS PGothic" charset="0"/>
                <a:cs typeface="MS PGothic" charset="0"/>
              </a:defRPr>
            </a:lvl8pPr>
            <a:lvl9pPr marL="3675860" indent="-216227" defTabSz="879924"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9EC02BB1-A2E1-714A-AAD6-19F5B8A61048}" type="slidenum">
              <a:rPr lang="en-US"/>
              <a:pPr eaLnBrk="1" hangingPunct="1"/>
              <a:t>22</a:t>
            </a:fld>
            <a:endParaRPr lang="en-US"/>
          </a:p>
        </p:txBody>
      </p:sp>
    </p:spTree>
    <p:extLst>
      <p:ext uri="{BB962C8B-B14F-4D97-AF65-F5344CB8AC3E}">
        <p14:creationId xmlns:p14="http://schemas.microsoft.com/office/powerpoint/2010/main" val="56959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23</a:t>
            </a:fld>
            <a:endParaRPr lang="en-US"/>
          </a:p>
        </p:txBody>
      </p:sp>
    </p:spTree>
    <p:extLst>
      <p:ext uri="{BB962C8B-B14F-4D97-AF65-F5344CB8AC3E}">
        <p14:creationId xmlns:p14="http://schemas.microsoft.com/office/powerpoint/2010/main" val="167168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24</a:t>
            </a:fld>
            <a:endParaRPr lang="en-US"/>
          </a:p>
        </p:txBody>
      </p:sp>
    </p:spTree>
    <p:extLst>
      <p:ext uri="{BB962C8B-B14F-4D97-AF65-F5344CB8AC3E}">
        <p14:creationId xmlns:p14="http://schemas.microsoft.com/office/powerpoint/2010/main" val="1843188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A7ED6-BDE8-41FC-8E11-314B00570860}" type="slidenum">
              <a:rPr lang="en-US" smtClean="0"/>
              <a:pPr/>
              <a:t>25</a:t>
            </a:fld>
            <a:endParaRPr lang="en-US"/>
          </a:p>
        </p:txBody>
      </p:sp>
      <p:sp>
        <p:nvSpPr>
          <p:cNvPr id="5" name="Footer Placeholder 4"/>
          <p:cNvSpPr>
            <a:spLocks noGrp="1"/>
          </p:cNvSpPr>
          <p:nvPr>
            <p:ph type="ftr" sz="quarter" idx="11"/>
          </p:nvPr>
        </p:nvSpPr>
        <p:spPr/>
        <p:txBody>
          <a:bodyPr/>
          <a:lstStyle/>
          <a:p>
            <a:r>
              <a:rPr lang="en-US"/>
              <a:t>NCIC-TP Implementation Support (2017)</a:t>
            </a:r>
          </a:p>
        </p:txBody>
      </p:sp>
    </p:spTree>
    <p:extLst>
      <p:ext uri="{BB962C8B-B14F-4D97-AF65-F5344CB8AC3E}">
        <p14:creationId xmlns:p14="http://schemas.microsoft.com/office/powerpoint/2010/main" val="3183700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26</a:t>
            </a:fld>
            <a:endParaRPr lang="en-US"/>
          </a:p>
        </p:txBody>
      </p:sp>
    </p:spTree>
    <p:extLst>
      <p:ext uri="{BB962C8B-B14F-4D97-AF65-F5344CB8AC3E}">
        <p14:creationId xmlns:p14="http://schemas.microsoft.com/office/powerpoint/2010/main" val="551569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722193" y="8409214"/>
            <a:ext cx="2848570" cy="442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116" tIns="44059" rIns="88116" bIns="44059" anchor="b"/>
          <a:lstStyle>
            <a:lvl1pPr defTabSz="930275">
              <a:defRPr sz="1400">
                <a:solidFill>
                  <a:schemeClr val="tx1"/>
                </a:solidFill>
                <a:latin typeface="Arial" charset="0"/>
                <a:ea typeface="MS PGothic" charset="0"/>
                <a:cs typeface="MS PGothic" charset="0"/>
              </a:defRPr>
            </a:lvl1pPr>
            <a:lvl2pPr marL="742950" indent="-285750" defTabSz="930275">
              <a:defRPr sz="1400">
                <a:solidFill>
                  <a:schemeClr val="tx1"/>
                </a:solidFill>
                <a:latin typeface="Arial" charset="0"/>
                <a:ea typeface="MS PGothic" charset="0"/>
                <a:cs typeface="MS PGothic" charset="0"/>
              </a:defRPr>
            </a:lvl2pPr>
            <a:lvl3pPr marL="1143000" indent="-228600" defTabSz="930275">
              <a:defRPr sz="1400">
                <a:solidFill>
                  <a:schemeClr val="tx1"/>
                </a:solidFill>
                <a:latin typeface="Arial" charset="0"/>
                <a:ea typeface="MS PGothic" charset="0"/>
                <a:cs typeface="MS PGothic" charset="0"/>
              </a:defRPr>
            </a:lvl3pPr>
            <a:lvl4pPr marL="1600200" indent="-228600" defTabSz="930275">
              <a:defRPr sz="1400">
                <a:solidFill>
                  <a:schemeClr val="tx1"/>
                </a:solidFill>
                <a:latin typeface="Arial" charset="0"/>
                <a:ea typeface="MS PGothic" charset="0"/>
                <a:cs typeface="MS PGothic" charset="0"/>
              </a:defRPr>
            </a:lvl4pPr>
            <a:lvl5pPr marL="2057400" indent="-228600" defTabSz="930275">
              <a:defRPr sz="1400">
                <a:solidFill>
                  <a:schemeClr val="tx1"/>
                </a:solidFill>
                <a:latin typeface="Arial" charset="0"/>
                <a:ea typeface="MS PGothic" charset="0"/>
                <a:cs typeface="MS PGothic" charset="0"/>
              </a:defRPr>
            </a:lvl5pPr>
            <a:lvl6pPr marL="25146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6pPr>
            <a:lvl7pPr marL="29718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7pPr>
            <a:lvl8pPr marL="34290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8pPr>
            <a:lvl9pPr marL="38862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9pPr>
          </a:lstStyle>
          <a:p>
            <a:pPr algn="r" eaLnBrk="1" hangingPunct="1"/>
            <a:fld id="{52506236-DBC1-294A-9683-4F83529B24C4}" type="slidenum">
              <a:rPr lang="en-US" sz="1200">
                <a:solidFill>
                  <a:srgbClr val="000000"/>
                </a:solidFill>
              </a:rPr>
              <a:pPr algn="r" eaLnBrk="1" hangingPunct="1"/>
              <a:t>27</a:t>
            </a:fld>
            <a:endParaRPr lang="en-US" sz="1200">
              <a:solidFill>
                <a:srgbClr val="000000"/>
              </a:solidFill>
            </a:endParaRPr>
          </a:p>
        </p:txBody>
      </p:sp>
      <p:sp>
        <p:nvSpPr>
          <p:cNvPr id="104451" name="Rectangle 2"/>
          <p:cNvSpPr>
            <a:spLocks noGrp="1" noRot="1" noChangeAspect="1" noChangeArrowheads="1" noTextEdit="1"/>
          </p:cNvSpPr>
          <p:nvPr>
            <p:ph type="sldImg"/>
          </p:nvPr>
        </p:nvSpPr>
        <p:spPr>
          <a:xfrm>
            <a:off x="336550" y="665163"/>
            <a:ext cx="5900738" cy="3319462"/>
          </a:xfrm>
          <a:ln/>
        </p:spPr>
      </p:sp>
      <p:sp>
        <p:nvSpPr>
          <p:cNvPr id="104452" name="Rectangle 3"/>
          <p:cNvSpPr>
            <a:spLocks noGrp="1" noChangeArrowheads="1"/>
          </p:cNvSpPr>
          <p:nvPr>
            <p:ph type="body" idx="1"/>
          </p:nvPr>
        </p:nvSpPr>
        <p:spPr>
          <a:xfrm>
            <a:off x="876598" y="4204609"/>
            <a:ext cx="4819055" cy="398386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r>
              <a:rPr lang="en-US" sz="1000" dirty="0"/>
              <a:t>State Implementation and Scaling-up of Evidence-based Practices Center (</a:t>
            </a:r>
            <a:r>
              <a:rPr lang="en-US" sz="1000" dirty="0" err="1"/>
              <a:t>n.d.</a:t>
            </a:r>
            <a:r>
              <a:rPr lang="en-US" sz="1000" dirty="0"/>
              <a:t>). </a:t>
            </a:r>
            <a:r>
              <a:rPr lang="en-US" sz="1000" i="1" dirty="0"/>
              <a:t>Module 3: Implementation teams</a:t>
            </a:r>
            <a:r>
              <a:rPr lang="en-US" sz="1000" dirty="0"/>
              <a:t>. Retrieved from FPG Child Development Institute, University of North Carolina, Active Implementation Hub website: http://</a:t>
            </a:r>
            <a:r>
              <a:rPr lang="en-US" sz="1000" dirty="0" err="1"/>
              <a:t>implementation.fpg.unc.edu</a:t>
            </a:r>
            <a:r>
              <a:rPr lang="en-US" sz="1000" dirty="0"/>
              <a:t>/module-3.</a:t>
            </a:r>
          </a:p>
          <a:p>
            <a:endParaRPr lang="en-US" sz="1000" dirty="0"/>
          </a:p>
          <a:p>
            <a:pPr defTabSz="801591" eaLnBrk="0" fontAlgn="base" hangingPunct="0">
              <a:spcAft>
                <a:spcPts val="526"/>
              </a:spcAft>
              <a:defRPr/>
            </a:pPr>
            <a:r>
              <a:rPr lang="en-US" sz="1000" dirty="0" err="1">
                <a:latin typeface="Arial" panose="020B0604020202020204" pitchFamily="34" charset="0"/>
                <a:cs typeface="Arial" panose="020B0604020202020204" pitchFamily="34" charset="0"/>
              </a:rPr>
              <a:t>Fixsen</a:t>
            </a:r>
            <a:r>
              <a:rPr lang="en-US" sz="1000" dirty="0">
                <a:latin typeface="Arial" panose="020B0604020202020204" pitchFamily="34" charset="0"/>
                <a:cs typeface="Arial" panose="020B0604020202020204" pitchFamily="34" charset="0"/>
              </a:rPr>
              <a:t>, D., </a:t>
            </a:r>
            <a:r>
              <a:rPr lang="en-US" sz="1000" dirty="0" err="1">
                <a:latin typeface="Arial" panose="020B0604020202020204" pitchFamily="34" charset="0"/>
                <a:cs typeface="Arial" panose="020B0604020202020204" pitchFamily="34" charset="0"/>
              </a:rPr>
              <a:t>Blase</a:t>
            </a:r>
            <a:r>
              <a:rPr lang="en-US" sz="1000" dirty="0">
                <a:latin typeface="Arial" panose="020B0604020202020204" pitchFamily="34" charset="0"/>
                <a:cs typeface="Arial" panose="020B0604020202020204" pitchFamily="34" charset="0"/>
              </a:rPr>
              <a:t>, K., Metz, A., &amp; Van Dyke, M. (2013). Statewide implementation of evidence-based programs. </a:t>
            </a:r>
            <a:r>
              <a:rPr lang="en-US" sz="1000" i="1" dirty="0">
                <a:latin typeface="Arial" panose="020B0604020202020204" pitchFamily="34" charset="0"/>
                <a:cs typeface="Arial" panose="020B0604020202020204" pitchFamily="34" charset="0"/>
              </a:rPr>
              <a:t>Exceptional Children (Special Issue), 79</a:t>
            </a:r>
            <a:r>
              <a:rPr lang="en-US" sz="1000" dirty="0">
                <a:latin typeface="Arial" panose="020B0604020202020204" pitchFamily="34" charset="0"/>
                <a:cs typeface="Arial" panose="020B0604020202020204" pitchFamily="34" charset="0"/>
              </a:rPr>
              <a:t>, 213-230. </a:t>
            </a:r>
          </a:p>
          <a:p>
            <a:pPr defTabSz="801591" eaLnBrk="0" fontAlgn="base" hangingPunct="0">
              <a:spcAft>
                <a:spcPts val="526"/>
              </a:spcAft>
              <a:defRPr/>
            </a:pPr>
            <a:endParaRPr lang="en-US" sz="1000" dirty="0">
              <a:solidFill>
                <a:schemeClr val="tx1">
                  <a:lumMod val="75000"/>
                  <a:lumOff val="25000"/>
                </a:schemeClr>
              </a:solidFill>
              <a:latin typeface="Arial" panose="020B0604020202020204" pitchFamily="34" charset="0"/>
              <a:cs typeface="Arial" panose="020B0604020202020204" pitchFamily="34" charset="0"/>
            </a:endParaRPr>
          </a:p>
          <a:p>
            <a:pPr>
              <a:spcAft>
                <a:spcPts val="526"/>
              </a:spcAft>
            </a:pPr>
            <a:r>
              <a:rPr lang="en-US" sz="1000" dirty="0">
                <a:latin typeface="Arial" panose="020B0604020202020204" pitchFamily="34" charset="0"/>
                <a:cs typeface="Arial" panose="020B0604020202020204" pitchFamily="34" charset="0"/>
              </a:rPr>
              <a:t>Metz, A., &amp; Bartley, L. (2012). Active Implementation Frameworks for Program Success. </a:t>
            </a:r>
            <a:r>
              <a:rPr lang="en-US" sz="1000" i="1" dirty="0">
                <a:latin typeface="Arial" panose="020B0604020202020204" pitchFamily="34" charset="0"/>
                <a:cs typeface="Arial" panose="020B0604020202020204" pitchFamily="34" charset="0"/>
              </a:rPr>
              <a:t>Zero to Three, 32</a:t>
            </a:r>
            <a:r>
              <a:rPr lang="en-US" sz="1000" dirty="0">
                <a:latin typeface="Arial" panose="020B0604020202020204" pitchFamily="34" charset="0"/>
                <a:cs typeface="Arial" panose="020B0604020202020204" pitchFamily="34" charset="0"/>
              </a:rPr>
              <a:t>, 11-18. </a:t>
            </a:r>
          </a:p>
          <a:p>
            <a:pPr>
              <a:spcAft>
                <a:spcPts val="526"/>
              </a:spcAft>
            </a:pPr>
            <a:endParaRPr lang="en-US" sz="1000" dirty="0">
              <a:latin typeface="Arial" panose="020B0604020202020204" pitchFamily="34" charset="0"/>
              <a:cs typeface="Arial" panose="020B0604020202020204" pitchFamily="34" charset="0"/>
            </a:endParaRPr>
          </a:p>
          <a:p>
            <a:pPr defTabSz="801591" eaLnBrk="0" fontAlgn="base" hangingPunct="0">
              <a:spcBef>
                <a:spcPct val="30000"/>
              </a:spcBef>
              <a:spcAft>
                <a:spcPct val="0"/>
              </a:spcAft>
              <a:defRPr/>
            </a:pPr>
            <a:r>
              <a:rPr lang="en-US" sz="1000" dirty="0" err="1">
                <a:latin typeface="Times New Roman" panose="02020603050405020304" pitchFamily="18" charset="0"/>
                <a:cs typeface="Times New Roman" panose="02020603050405020304" pitchFamily="18" charset="0"/>
              </a:rPr>
              <a:t>Fixsen</a:t>
            </a:r>
            <a:r>
              <a:rPr lang="en-US" sz="1000" dirty="0">
                <a:latin typeface="Times New Roman" panose="02020603050405020304" pitchFamily="18" charset="0"/>
                <a:cs typeface="Times New Roman" panose="02020603050405020304" pitchFamily="18" charset="0"/>
              </a:rPr>
              <a:t>, D. L., </a:t>
            </a:r>
            <a:r>
              <a:rPr lang="en-US" sz="1000" dirty="0" err="1">
                <a:latin typeface="Times New Roman" panose="02020603050405020304" pitchFamily="18" charset="0"/>
                <a:cs typeface="Times New Roman" panose="02020603050405020304" pitchFamily="18" charset="0"/>
              </a:rPr>
              <a:t>Blase</a:t>
            </a:r>
            <a:r>
              <a:rPr lang="en-US" sz="1000" dirty="0">
                <a:latin typeface="Times New Roman" panose="02020603050405020304" pitchFamily="18" charset="0"/>
                <a:cs typeface="Times New Roman" panose="02020603050405020304" pitchFamily="18" charset="0"/>
              </a:rPr>
              <a:t>, K. A., Timbers, G. D., &amp; Wolf, M. M. (2001). In search of program implementation: 792 replications of the Teaching-Family Model. In G. A. </a:t>
            </a:r>
            <a:r>
              <a:rPr lang="en-US" sz="1000" dirty="0" err="1">
                <a:latin typeface="Times New Roman" panose="02020603050405020304" pitchFamily="18" charset="0"/>
                <a:cs typeface="Times New Roman" panose="02020603050405020304" pitchFamily="18" charset="0"/>
              </a:rPr>
              <a:t>Bernfeld</a:t>
            </a:r>
            <a:r>
              <a:rPr lang="en-US" sz="1000" dirty="0">
                <a:latin typeface="Times New Roman" panose="02020603050405020304" pitchFamily="18" charset="0"/>
                <a:cs typeface="Times New Roman" panose="02020603050405020304" pitchFamily="18" charset="0"/>
              </a:rPr>
              <a:t>, D. P. Farrington &amp; A. W. </a:t>
            </a:r>
            <a:r>
              <a:rPr lang="en-US" sz="1000" dirty="0" err="1">
                <a:latin typeface="Times New Roman" panose="02020603050405020304" pitchFamily="18" charset="0"/>
                <a:cs typeface="Times New Roman" panose="02020603050405020304" pitchFamily="18" charset="0"/>
              </a:rPr>
              <a:t>Leschied</a:t>
            </a:r>
            <a:r>
              <a:rPr lang="en-US" sz="1000" dirty="0">
                <a:latin typeface="Times New Roman" panose="02020603050405020304" pitchFamily="18" charset="0"/>
                <a:cs typeface="Times New Roman" panose="02020603050405020304" pitchFamily="18" charset="0"/>
              </a:rPr>
              <a:t> (Eds.), </a:t>
            </a:r>
            <a:r>
              <a:rPr lang="en-US" sz="1000" i="1" dirty="0">
                <a:latin typeface="Times New Roman" panose="02020603050405020304" pitchFamily="18" charset="0"/>
                <a:cs typeface="Times New Roman" panose="02020603050405020304" pitchFamily="18" charset="0"/>
              </a:rPr>
              <a:t>Offender rehabilitation in practice: Implementing and evaluating effective programs</a:t>
            </a:r>
            <a:r>
              <a:rPr lang="en-US" sz="1000" dirty="0">
                <a:latin typeface="Times New Roman" panose="02020603050405020304" pitchFamily="18" charset="0"/>
                <a:cs typeface="Times New Roman" panose="02020603050405020304" pitchFamily="18" charset="0"/>
              </a:rPr>
              <a:t> (pp. 149-166). London: Wiley.</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Higgins, M., Weiner, J., &amp; Young, L. (2012). Implementation teams: A new lever for organizational change. </a:t>
            </a:r>
            <a:r>
              <a:rPr lang="en-US" sz="1000" i="1" dirty="0">
                <a:latin typeface="Times New Roman" panose="02020603050405020304" pitchFamily="18" charset="0"/>
                <a:cs typeface="Times New Roman" panose="02020603050405020304" pitchFamily="18" charset="0"/>
              </a:rPr>
              <a:t>Journal of Organizational Behavior. Retrieved from  doi:10.1002/job.1773</a:t>
            </a:r>
          </a:p>
          <a:p>
            <a:endParaRPr lang="en-US" sz="1000" dirty="0">
              <a:latin typeface="Times New Roman" panose="02020603050405020304" pitchFamily="18" charset="0"/>
              <a:cs typeface="Times New Roman" panose="02020603050405020304" pitchFamily="18" charset="0"/>
            </a:endParaRPr>
          </a:p>
          <a:p>
            <a:pPr defTabSz="440695">
              <a:defRPr/>
            </a:pPr>
            <a:r>
              <a:rPr lang="en-US" sz="1000" dirty="0" err="1"/>
              <a:t>Klest</a:t>
            </a:r>
            <a:r>
              <a:rPr lang="en-US" sz="1000" dirty="0"/>
              <a:t> SK. Clustering practitioners within service organizations may improve implementation outcomes for evidence-based programs. </a:t>
            </a:r>
            <a:r>
              <a:rPr lang="en-US" sz="1000" i="1" dirty="0" err="1"/>
              <a:t>Zeitschrift</a:t>
            </a:r>
            <a:r>
              <a:rPr lang="en-US" sz="1000" i="1" dirty="0"/>
              <a:t> </a:t>
            </a:r>
            <a:r>
              <a:rPr lang="en-US" sz="1000" i="1" dirty="0" err="1"/>
              <a:t>fr</a:t>
            </a:r>
            <a:r>
              <a:rPr lang="en-US" sz="1000" i="1" dirty="0"/>
              <a:t> </a:t>
            </a:r>
            <a:r>
              <a:rPr lang="en-US" sz="1000" i="1" dirty="0" err="1"/>
              <a:t>Psychologie</a:t>
            </a:r>
            <a:r>
              <a:rPr lang="en-US" sz="1000" i="1" dirty="0"/>
              <a:t>. </a:t>
            </a:r>
            <a:r>
              <a:rPr lang="en-US" sz="1000" dirty="0"/>
              <a:t>2014;222:30-36.</a:t>
            </a:r>
            <a:endParaRPr lang="en-US" sz="1000" dirty="0">
              <a:ea typeface="MS PGothic" charset="0"/>
              <a:cs typeface="MS PGothic" charset="0"/>
            </a:endParaRPr>
          </a:p>
          <a:p>
            <a:r>
              <a:rPr lang="en-US" sz="1000" dirty="0">
                <a:ea typeface="MS PGothic" charset="0"/>
                <a:cs typeface="MS PGothic" charset="0"/>
              </a:rPr>
              <a:t> </a:t>
            </a:r>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Saldana, L., &amp; Chamberlain, P. (2012). Supporting implementation: The role of community development teams to build infrastructure. </a:t>
            </a:r>
            <a:r>
              <a:rPr lang="en-US" sz="1000" i="1" dirty="0">
                <a:latin typeface="Times New Roman" panose="02020603050405020304" pitchFamily="18" charset="0"/>
                <a:cs typeface="Times New Roman" panose="02020603050405020304" pitchFamily="18" charset="0"/>
              </a:rPr>
              <a:t>American Journal of  Community  Psychology. </a:t>
            </a:r>
            <a:r>
              <a:rPr lang="en-US" sz="1000" i="1" dirty="0" err="1">
                <a:latin typeface="Times New Roman" panose="02020603050405020304" pitchFamily="18" charset="0"/>
                <a:cs typeface="Times New Roman" panose="02020603050405020304" pitchFamily="18" charset="0"/>
              </a:rPr>
              <a:t>doi</a:t>
            </a:r>
            <a:r>
              <a:rPr lang="en-US" sz="1000" i="1" dirty="0">
                <a:latin typeface="Times New Roman" panose="02020603050405020304" pitchFamily="18" charset="0"/>
                <a:cs typeface="Times New Roman" panose="02020603050405020304" pitchFamily="18" charset="0"/>
              </a:rPr>
              <a:t>: 10.1007/s10464-012-9503-0</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Aarons, G. A., Green, A. E., </a:t>
            </a:r>
            <a:r>
              <a:rPr lang="en-US" sz="1000" dirty="0" err="1">
                <a:latin typeface="Times New Roman" panose="02020603050405020304" pitchFamily="18" charset="0"/>
                <a:cs typeface="Times New Roman" panose="02020603050405020304" pitchFamily="18" charset="0"/>
              </a:rPr>
              <a:t>Palinkas</a:t>
            </a:r>
            <a:r>
              <a:rPr lang="en-US" sz="1000" dirty="0">
                <a:latin typeface="Times New Roman" panose="02020603050405020304" pitchFamily="18" charset="0"/>
                <a:cs typeface="Times New Roman" panose="02020603050405020304" pitchFamily="18" charset="0"/>
              </a:rPr>
              <a:t>, L. A., Self-Brown, S., Whitaker, D. J., </a:t>
            </a:r>
            <a:r>
              <a:rPr lang="en-US" sz="1000" dirty="0" err="1">
                <a:latin typeface="Times New Roman" panose="02020603050405020304" pitchFamily="18" charset="0"/>
                <a:cs typeface="Times New Roman" panose="02020603050405020304" pitchFamily="18" charset="0"/>
              </a:rPr>
              <a:t>Lutzker</a:t>
            </a:r>
            <a:r>
              <a:rPr lang="en-US" sz="1000" dirty="0">
                <a:latin typeface="Times New Roman" panose="02020603050405020304" pitchFamily="18" charset="0"/>
                <a:cs typeface="Times New Roman" panose="02020603050405020304" pitchFamily="18" charset="0"/>
              </a:rPr>
              <a:t>, J. R., . . . Chaffin, M. J. (2012). Dynamic adaptation process to implement an evidence-based child maltreatment intervention. </a:t>
            </a:r>
            <a:r>
              <a:rPr lang="en-US" sz="1000" i="1" dirty="0">
                <a:latin typeface="Times New Roman" panose="02020603050405020304" pitchFamily="18" charset="0"/>
                <a:cs typeface="Times New Roman" panose="02020603050405020304" pitchFamily="18" charset="0"/>
              </a:rPr>
              <a:t>Implementation Science, 7. </a:t>
            </a:r>
            <a:r>
              <a:rPr lang="en-US" sz="1000" i="1" dirty="0" err="1">
                <a:latin typeface="Times New Roman" panose="02020603050405020304" pitchFamily="18" charset="0"/>
                <a:cs typeface="Times New Roman" panose="02020603050405020304" pitchFamily="18" charset="0"/>
              </a:rPr>
              <a:t>doi</a:t>
            </a:r>
            <a:r>
              <a:rPr lang="en-US" sz="1000" i="1" dirty="0">
                <a:latin typeface="Times New Roman" panose="02020603050405020304" pitchFamily="18" charset="0"/>
                <a:cs typeface="Times New Roman" panose="02020603050405020304" pitchFamily="18" charset="0"/>
              </a:rPr>
              <a:t>: 10.1186/1748-5908-7-32</a:t>
            </a:r>
          </a:p>
        </p:txBody>
      </p:sp>
      <p:sp>
        <p:nvSpPr>
          <p:cNvPr id="2" name="Footer Placeholder 1"/>
          <p:cNvSpPr>
            <a:spLocks noGrp="1"/>
          </p:cNvSpPr>
          <p:nvPr>
            <p:ph type="ftr" sz="quarter" idx="10"/>
          </p:nvPr>
        </p:nvSpPr>
        <p:spPr/>
        <p:txBody>
          <a:bodyPr/>
          <a:lstStyle/>
          <a:p>
            <a:r>
              <a:rPr lang="en-US"/>
              <a:t>NCIC-TP Implementation Support (2017)</a:t>
            </a:r>
          </a:p>
        </p:txBody>
      </p:sp>
    </p:spTree>
    <p:extLst>
      <p:ext uri="{BB962C8B-B14F-4D97-AF65-F5344CB8AC3E}">
        <p14:creationId xmlns:p14="http://schemas.microsoft.com/office/powerpoint/2010/main" val="306991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722193" y="8409214"/>
            <a:ext cx="2848570" cy="442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116" tIns="44059" rIns="88116" bIns="44059" anchor="b"/>
          <a:lstStyle>
            <a:lvl1pPr defTabSz="930275">
              <a:defRPr sz="1400">
                <a:solidFill>
                  <a:schemeClr val="tx1"/>
                </a:solidFill>
                <a:latin typeface="Arial" charset="0"/>
                <a:ea typeface="MS PGothic" charset="0"/>
                <a:cs typeface="MS PGothic" charset="0"/>
              </a:defRPr>
            </a:lvl1pPr>
            <a:lvl2pPr marL="742950" indent="-285750" defTabSz="930275">
              <a:defRPr sz="1400">
                <a:solidFill>
                  <a:schemeClr val="tx1"/>
                </a:solidFill>
                <a:latin typeface="Arial" charset="0"/>
                <a:ea typeface="MS PGothic" charset="0"/>
                <a:cs typeface="MS PGothic" charset="0"/>
              </a:defRPr>
            </a:lvl2pPr>
            <a:lvl3pPr marL="1143000" indent="-228600" defTabSz="930275">
              <a:defRPr sz="1400">
                <a:solidFill>
                  <a:schemeClr val="tx1"/>
                </a:solidFill>
                <a:latin typeface="Arial" charset="0"/>
                <a:ea typeface="MS PGothic" charset="0"/>
                <a:cs typeface="MS PGothic" charset="0"/>
              </a:defRPr>
            </a:lvl3pPr>
            <a:lvl4pPr marL="1600200" indent="-228600" defTabSz="930275">
              <a:defRPr sz="1400">
                <a:solidFill>
                  <a:schemeClr val="tx1"/>
                </a:solidFill>
                <a:latin typeface="Arial" charset="0"/>
                <a:ea typeface="MS PGothic" charset="0"/>
                <a:cs typeface="MS PGothic" charset="0"/>
              </a:defRPr>
            </a:lvl4pPr>
            <a:lvl5pPr marL="2057400" indent="-228600" defTabSz="930275">
              <a:defRPr sz="1400">
                <a:solidFill>
                  <a:schemeClr val="tx1"/>
                </a:solidFill>
                <a:latin typeface="Arial" charset="0"/>
                <a:ea typeface="MS PGothic" charset="0"/>
                <a:cs typeface="MS PGothic" charset="0"/>
              </a:defRPr>
            </a:lvl5pPr>
            <a:lvl6pPr marL="25146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6pPr>
            <a:lvl7pPr marL="29718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7pPr>
            <a:lvl8pPr marL="34290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8pPr>
            <a:lvl9pPr marL="38862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9pPr>
          </a:lstStyle>
          <a:p>
            <a:pPr algn="r" eaLnBrk="1" hangingPunct="1"/>
            <a:fld id="{52506236-DBC1-294A-9683-4F83529B24C4}" type="slidenum">
              <a:rPr lang="en-US" sz="1200">
                <a:solidFill>
                  <a:srgbClr val="000000"/>
                </a:solidFill>
              </a:rPr>
              <a:pPr algn="r" eaLnBrk="1" hangingPunct="1"/>
              <a:t>28</a:t>
            </a:fld>
            <a:endParaRPr lang="en-US" sz="1200">
              <a:solidFill>
                <a:srgbClr val="000000"/>
              </a:solidFill>
            </a:endParaRPr>
          </a:p>
        </p:txBody>
      </p:sp>
      <p:sp>
        <p:nvSpPr>
          <p:cNvPr id="104451" name="Rectangle 2"/>
          <p:cNvSpPr>
            <a:spLocks noGrp="1" noRot="1" noChangeAspect="1" noChangeArrowheads="1" noTextEdit="1"/>
          </p:cNvSpPr>
          <p:nvPr>
            <p:ph type="sldImg"/>
          </p:nvPr>
        </p:nvSpPr>
        <p:spPr>
          <a:xfrm>
            <a:off x="336550" y="665163"/>
            <a:ext cx="5900738" cy="3319462"/>
          </a:xfrm>
          <a:ln/>
        </p:spPr>
      </p:sp>
      <p:sp>
        <p:nvSpPr>
          <p:cNvPr id="104452" name="Rectangle 3"/>
          <p:cNvSpPr>
            <a:spLocks noGrp="1" noChangeArrowheads="1"/>
          </p:cNvSpPr>
          <p:nvPr>
            <p:ph type="body" idx="1"/>
          </p:nvPr>
        </p:nvSpPr>
        <p:spPr>
          <a:xfrm>
            <a:off x="876598" y="4204609"/>
            <a:ext cx="4819055" cy="398386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r>
              <a:rPr lang="en-US" sz="1000" dirty="0"/>
              <a:t>State Implementation and Scaling-up of Evidence-based Practices Center (</a:t>
            </a:r>
            <a:r>
              <a:rPr lang="en-US" sz="1000" dirty="0" err="1"/>
              <a:t>n.d.</a:t>
            </a:r>
            <a:r>
              <a:rPr lang="en-US" sz="1000" dirty="0"/>
              <a:t>). </a:t>
            </a:r>
            <a:r>
              <a:rPr lang="en-US" sz="1000" i="1" dirty="0"/>
              <a:t>Module 3: Implementation teams</a:t>
            </a:r>
            <a:r>
              <a:rPr lang="en-US" sz="1000" dirty="0"/>
              <a:t>. Retrieved from FPG Child Development Institute, University of North Carolina, Active Implementation Hub website: http://</a:t>
            </a:r>
            <a:r>
              <a:rPr lang="en-US" sz="1000" dirty="0" err="1"/>
              <a:t>implementation.fpg.unc.edu</a:t>
            </a:r>
            <a:r>
              <a:rPr lang="en-US" sz="1000" dirty="0"/>
              <a:t>/module-3.</a:t>
            </a:r>
          </a:p>
          <a:p>
            <a:endParaRPr lang="en-US" sz="1000" dirty="0"/>
          </a:p>
          <a:p>
            <a:pPr defTabSz="801591" eaLnBrk="0" fontAlgn="base" hangingPunct="0">
              <a:spcAft>
                <a:spcPts val="526"/>
              </a:spcAft>
              <a:defRPr/>
            </a:pPr>
            <a:r>
              <a:rPr lang="en-US" sz="1000" dirty="0" err="1">
                <a:latin typeface="Arial" panose="020B0604020202020204" pitchFamily="34" charset="0"/>
                <a:cs typeface="Arial" panose="020B0604020202020204" pitchFamily="34" charset="0"/>
              </a:rPr>
              <a:t>Fixsen</a:t>
            </a:r>
            <a:r>
              <a:rPr lang="en-US" sz="1000" dirty="0">
                <a:latin typeface="Arial" panose="020B0604020202020204" pitchFamily="34" charset="0"/>
                <a:cs typeface="Arial" panose="020B0604020202020204" pitchFamily="34" charset="0"/>
              </a:rPr>
              <a:t>, D., </a:t>
            </a:r>
            <a:r>
              <a:rPr lang="en-US" sz="1000" dirty="0" err="1">
                <a:latin typeface="Arial" panose="020B0604020202020204" pitchFamily="34" charset="0"/>
                <a:cs typeface="Arial" panose="020B0604020202020204" pitchFamily="34" charset="0"/>
              </a:rPr>
              <a:t>Blase</a:t>
            </a:r>
            <a:r>
              <a:rPr lang="en-US" sz="1000" dirty="0">
                <a:latin typeface="Arial" panose="020B0604020202020204" pitchFamily="34" charset="0"/>
                <a:cs typeface="Arial" panose="020B0604020202020204" pitchFamily="34" charset="0"/>
              </a:rPr>
              <a:t>, K., Metz, A., &amp; Van Dyke, M. (2013). Statewide implementation of evidence-based programs. </a:t>
            </a:r>
            <a:r>
              <a:rPr lang="en-US" sz="1000" i="1" dirty="0">
                <a:latin typeface="Arial" panose="020B0604020202020204" pitchFamily="34" charset="0"/>
                <a:cs typeface="Arial" panose="020B0604020202020204" pitchFamily="34" charset="0"/>
              </a:rPr>
              <a:t>Exceptional Children (Special Issue), 79</a:t>
            </a:r>
            <a:r>
              <a:rPr lang="en-US" sz="1000" dirty="0">
                <a:latin typeface="Arial" panose="020B0604020202020204" pitchFamily="34" charset="0"/>
                <a:cs typeface="Arial" panose="020B0604020202020204" pitchFamily="34" charset="0"/>
              </a:rPr>
              <a:t>, 213-230. </a:t>
            </a:r>
          </a:p>
          <a:p>
            <a:pPr defTabSz="801591" eaLnBrk="0" fontAlgn="base" hangingPunct="0">
              <a:spcAft>
                <a:spcPts val="526"/>
              </a:spcAft>
              <a:defRPr/>
            </a:pPr>
            <a:endParaRPr lang="en-US" sz="1000" dirty="0">
              <a:solidFill>
                <a:schemeClr val="tx1">
                  <a:lumMod val="75000"/>
                  <a:lumOff val="25000"/>
                </a:schemeClr>
              </a:solidFill>
              <a:latin typeface="Arial" panose="020B0604020202020204" pitchFamily="34" charset="0"/>
              <a:cs typeface="Arial" panose="020B0604020202020204" pitchFamily="34" charset="0"/>
            </a:endParaRPr>
          </a:p>
          <a:p>
            <a:pPr>
              <a:spcAft>
                <a:spcPts val="526"/>
              </a:spcAft>
            </a:pPr>
            <a:r>
              <a:rPr lang="en-US" sz="1000" dirty="0">
                <a:latin typeface="Arial" panose="020B0604020202020204" pitchFamily="34" charset="0"/>
                <a:cs typeface="Arial" panose="020B0604020202020204" pitchFamily="34" charset="0"/>
              </a:rPr>
              <a:t>Metz, A., &amp; Bartley, L. (2012). Active Implementation Frameworks for Program Success. </a:t>
            </a:r>
            <a:r>
              <a:rPr lang="en-US" sz="1000" i="1" dirty="0">
                <a:latin typeface="Arial" panose="020B0604020202020204" pitchFamily="34" charset="0"/>
                <a:cs typeface="Arial" panose="020B0604020202020204" pitchFamily="34" charset="0"/>
              </a:rPr>
              <a:t>Zero to Three, 32</a:t>
            </a:r>
            <a:r>
              <a:rPr lang="en-US" sz="1000" dirty="0">
                <a:latin typeface="Arial" panose="020B0604020202020204" pitchFamily="34" charset="0"/>
                <a:cs typeface="Arial" panose="020B0604020202020204" pitchFamily="34" charset="0"/>
              </a:rPr>
              <a:t>, 11-18. </a:t>
            </a:r>
          </a:p>
          <a:p>
            <a:pPr>
              <a:spcAft>
                <a:spcPts val="526"/>
              </a:spcAft>
            </a:pPr>
            <a:endParaRPr lang="en-US" sz="1000" dirty="0">
              <a:latin typeface="Arial" panose="020B0604020202020204" pitchFamily="34" charset="0"/>
              <a:cs typeface="Arial" panose="020B0604020202020204" pitchFamily="34" charset="0"/>
            </a:endParaRPr>
          </a:p>
          <a:p>
            <a:pPr defTabSz="801591" eaLnBrk="0" fontAlgn="base" hangingPunct="0">
              <a:spcBef>
                <a:spcPct val="30000"/>
              </a:spcBef>
              <a:spcAft>
                <a:spcPct val="0"/>
              </a:spcAft>
              <a:defRPr/>
            </a:pPr>
            <a:r>
              <a:rPr lang="en-US" sz="1000" dirty="0" err="1">
                <a:latin typeface="Times New Roman" panose="02020603050405020304" pitchFamily="18" charset="0"/>
                <a:cs typeface="Times New Roman" panose="02020603050405020304" pitchFamily="18" charset="0"/>
              </a:rPr>
              <a:t>Fixsen</a:t>
            </a:r>
            <a:r>
              <a:rPr lang="en-US" sz="1000" dirty="0">
                <a:latin typeface="Times New Roman" panose="02020603050405020304" pitchFamily="18" charset="0"/>
                <a:cs typeface="Times New Roman" panose="02020603050405020304" pitchFamily="18" charset="0"/>
              </a:rPr>
              <a:t>, D. L., </a:t>
            </a:r>
            <a:r>
              <a:rPr lang="en-US" sz="1000" dirty="0" err="1">
                <a:latin typeface="Times New Roman" panose="02020603050405020304" pitchFamily="18" charset="0"/>
                <a:cs typeface="Times New Roman" panose="02020603050405020304" pitchFamily="18" charset="0"/>
              </a:rPr>
              <a:t>Blase</a:t>
            </a:r>
            <a:r>
              <a:rPr lang="en-US" sz="1000" dirty="0">
                <a:latin typeface="Times New Roman" panose="02020603050405020304" pitchFamily="18" charset="0"/>
                <a:cs typeface="Times New Roman" panose="02020603050405020304" pitchFamily="18" charset="0"/>
              </a:rPr>
              <a:t>, K. A., Timbers, G. D., &amp; Wolf, M. M. (2001). In search of program implementation: 792 replications of the Teaching-Family Model. In G. A. </a:t>
            </a:r>
            <a:r>
              <a:rPr lang="en-US" sz="1000" dirty="0" err="1">
                <a:latin typeface="Times New Roman" panose="02020603050405020304" pitchFamily="18" charset="0"/>
                <a:cs typeface="Times New Roman" panose="02020603050405020304" pitchFamily="18" charset="0"/>
              </a:rPr>
              <a:t>Bernfeld</a:t>
            </a:r>
            <a:r>
              <a:rPr lang="en-US" sz="1000" dirty="0">
                <a:latin typeface="Times New Roman" panose="02020603050405020304" pitchFamily="18" charset="0"/>
                <a:cs typeface="Times New Roman" panose="02020603050405020304" pitchFamily="18" charset="0"/>
              </a:rPr>
              <a:t>, D. P. Farrington &amp; A. W. </a:t>
            </a:r>
            <a:r>
              <a:rPr lang="en-US" sz="1000" dirty="0" err="1">
                <a:latin typeface="Times New Roman" panose="02020603050405020304" pitchFamily="18" charset="0"/>
                <a:cs typeface="Times New Roman" panose="02020603050405020304" pitchFamily="18" charset="0"/>
              </a:rPr>
              <a:t>Leschied</a:t>
            </a:r>
            <a:r>
              <a:rPr lang="en-US" sz="1000" dirty="0">
                <a:latin typeface="Times New Roman" panose="02020603050405020304" pitchFamily="18" charset="0"/>
                <a:cs typeface="Times New Roman" panose="02020603050405020304" pitchFamily="18" charset="0"/>
              </a:rPr>
              <a:t> (Eds.), </a:t>
            </a:r>
            <a:r>
              <a:rPr lang="en-US" sz="1000" i="1" dirty="0">
                <a:latin typeface="Times New Roman" panose="02020603050405020304" pitchFamily="18" charset="0"/>
                <a:cs typeface="Times New Roman" panose="02020603050405020304" pitchFamily="18" charset="0"/>
              </a:rPr>
              <a:t>Offender rehabilitation in practice: Implementing and evaluating effective programs</a:t>
            </a:r>
            <a:r>
              <a:rPr lang="en-US" sz="1000" dirty="0">
                <a:latin typeface="Times New Roman" panose="02020603050405020304" pitchFamily="18" charset="0"/>
                <a:cs typeface="Times New Roman" panose="02020603050405020304" pitchFamily="18" charset="0"/>
              </a:rPr>
              <a:t> (pp. 149-166). London: Wiley.</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Higgins, M., Weiner, J., &amp; Young, L. (2012). Implementation teams: A new lever for organizational change. </a:t>
            </a:r>
            <a:r>
              <a:rPr lang="en-US" sz="1000" i="1" dirty="0">
                <a:latin typeface="Times New Roman" panose="02020603050405020304" pitchFamily="18" charset="0"/>
                <a:cs typeface="Times New Roman" panose="02020603050405020304" pitchFamily="18" charset="0"/>
              </a:rPr>
              <a:t>Journal of Organizational Behavior. Retrieved from  doi:10.1002/job.1773</a:t>
            </a:r>
          </a:p>
          <a:p>
            <a:endParaRPr lang="en-US" sz="1000" dirty="0">
              <a:latin typeface="Times New Roman" panose="02020603050405020304" pitchFamily="18" charset="0"/>
              <a:cs typeface="Times New Roman" panose="02020603050405020304" pitchFamily="18" charset="0"/>
            </a:endParaRPr>
          </a:p>
          <a:p>
            <a:pPr defTabSz="440695">
              <a:defRPr/>
            </a:pPr>
            <a:r>
              <a:rPr lang="en-US" sz="1000" dirty="0" err="1"/>
              <a:t>Klest</a:t>
            </a:r>
            <a:r>
              <a:rPr lang="en-US" sz="1000" dirty="0"/>
              <a:t> SK. Clustering practitioners within service organizations may improve implementation outcomes for evidence-based programs. </a:t>
            </a:r>
            <a:r>
              <a:rPr lang="en-US" sz="1000" i="1" dirty="0" err="1"/>
              <a:t>Zeitschrift</a:t>
            </a:r>
            <a:r>
              <a:rPr lang="en-US" sz="1000" i="1" dirty="0"/>
              <a:t> </a:t>
            </a:r>
            <a:r>
              <a:rPr lang="en-US" sz="1000" i="1" dirty="0" err="1"/>
              <a:t>fr</a:t>
            </a:r>
            <a:r>
              <a:rPr lang="en-US" sz="1000" i="1" dirty="0"/>
              <a:t> </a:t>
            </a:r>
            <a:r>
              <a:rPr lang="en-US" sz="1000" i="1" dirty="0" err="1"/>
              <a:t>Psychologie</a:t>
            </a:r>
            <a:r>
              <a:rPr lang="en-US" sz="1000" i="1" dirty="0"/>
              <a:t>. </a:t>
            </a:r>
            <a:r>
              <a:rPr lang="en-US" sz="1000" dirty="0"/>
              <a:t>2014;222:30-36.</a:t>
            </a:r>
            <a:endParaRPr lang="en-US" sz="1000" dirty="0">
              <a:ea typeface="MS PGothic" charset="0"/>
              <a:cs typeface="MS PGothic" charset="0"/>
            </a:endParaRPr>
          </a:p>
          <a:p>
            <a:r>
              <a:rPr lang="en-US" sz="1000" dirty="0">
                <a:ea typeface="MS PGothic" charset="0"/>
                <a:cs typeface="MS PGothic" charset="0"/>
              </a:rPr>
              <a:t> </a:t>
            </a:r>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Saldana, L., &amp; Chamberlain, P. (2012). Supporting implementation: The role of community development teams to build infrastructure. </a:t>
            </a:r>
            <a:r>
              <a:rPr lang="en-US" sz="1000" i="1" dirty="0">
                <a:latin typeface="Times New Roman" panose="02020603050405020304" pitchFamily="18" charset="0"/>
                <a:cs typeface="Times New Roman" panose="02020603050405020304" pitchFamily="18" charset="0"/>
              </a:rPr>
              <a:t>American Journal of  Community  Psychology. </a:t>
            </a:r>
            <a:r>
              <a:rPr lang="en-US" sz="1000" i="1" dirty="0" err="1">
                <a:latin typeface="Times New Roman" panose="02020603050405020304" pitchFamily="18" charset="0"/>
                <a:cs typeface="Times New Roman" panose="02020603050405020304" pitchFamily="18" charset="0"/>
              </a:rPr>
              <a:t>doi</a:t>
            </a:r>
            <a:r>
              <a:rPr lang="en-US" sz="1000" i="1" dirty="0">
                <a:latin typeface="Times New Roman" panose="02020603050405020304" pitchFamily="18" charset="0"/>
                <a:cs typeface="Times New Roman" panose="02020603050405020304" pitchFamily="18" charset="0"/>
              </a:rPr>
              <a:t>: 10.1007/s10464-012-9503-0</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Aarons, G. A., Green, A. E., </a:t>
            </a:r>
            <a:r>
              <a:rPr lang="en-US" sz="1000" dirty="0" err="1">
                <a:latin typeface="Times New Roman" panose="02020603050405020304" pitchFamily="18" charset="0"/>
                <a:cs typeface="Times New Roman" panose="02020603050405020304" pitchFamily="18" charset="0"/>
              </a:rPr>
              <a:t>Palinkas</a:t>
            </a:r>
            <a:r>
              <a:rPr lang="en-US" sz="1000" dirty="0">
                <a:latin typeface="Times New Roman" panose="02020603050405020304" pitchFamily="18" charset="0"/>
                <a:cs typeface="Times New Roman" panose="02020603050405020304" pitchFamily="18" charset="0"/>
              </a:rPr>
              <a:t>, L. A., Self-Brown, S., Whitaker, D. J., </a:t>
            </a:r>
            <a:r>
              <a:rPr lang="en-US" sz="1000" dirty="0" err="1">
                <a:latin typeface="Times New Roman" panose="02020603050405020304" pitchFamily="18" charset="0"/>
                <a:cs typeface="Times New Roman" panose="02020603050405020304" pitchFamily="18" charset="0"/>
              </a:rPr>
              <a:t>Lutzker</a:t>
            </a:r>
            <a:r>
              <a:rPr lang="en-US" sz="1000" dirty="0">
                <a:latin typeface="Times New Roman" panose="02020603050405020304" pitchFamily="18" charset="0"/>
                <a:cs typeface="Times New Roman" panose="02020603050405020304" pitchFamily="18" charset="0"/>
              </a:rPr>
              <a:t>, J. R., . . . Chaffin, M. J. (2012). Dynamic adaptation process to implement an evidence-based child maltreatment intervention. </a:t>
            </a:r>
            <a:r>
              <a:rPr lang="en-US" sz="1000" i="1" dirty="0">
                <a:latin typeface="Times New Roman" panose="02020603050405020304" pitchFamily="18" charset="0"/>
                <a:cs typeface="Times New Roman" panose="02020603050405020304" pitchFamily="18" charset="0"/>
              </a:rPr>
              <a:t>Implementation Science, 7. </a:t>
            </a:r>
            <a:r>
              <a:rPr lang="en-US" sz="1000" i="1" dirty="0" err="1">
                <a:latin typeface="Times New Roman" panose="02020603050405020304" pitchFamily="18" charset="0"/>
                <a:cs typeface="Times New Roman" panose="02020603050405020304" pitchFamily="18" charset="0"/>
              </a:rPr>
              <a:t>doi</a:t>
            </a:r>
            <a:r>
              <a:rPr lang="en-US" sz="1000" i="1" dirty="0">
                <a:latin typeface="Times New Roman" panose="02020603050405020304" pitchFamily="18" charset="0"/>
                <a:cs typeface="Times New Roman" panose="02020603050405020304" pitchFamily="18" charset="0"/>
              </a:rPr>
              <a:t>: 10.1186/1748-5908-7-32</a:t>
            </a:r>
          </a:p>
        </p:txBody>
      </p:sp>
      <p:sp>
        <p:nvSpPr>
          <p:cNvPr id="2" name="Footer Placeholder 1"/>
          <p:cNvSpPr>
            <a:spLocks noGrp="1"/>
          </p:cNvSpPr>
          <p:nvPr>
            <p:ph type="ftr" sz="quarter" idx="10"/>
          </p:nvPr>
        </p:nvSpPr>
        <p:spPr/>
        <p:txBody>
          <a:bodyPr/>
          <a:lstStyle/>
          <a:p>
            <a:r>
              <a:rPr lang="en-US"/>
              <a:t>NCIC-TP Implementation Support (2017)</a:t>
            </a:r>
          </a:p>
        </p:txBody>
      </p:sp>
    </p:spTree>
    <p:extLst>
      <p:ext uri="{BB962C8B-B14F-4D97-AF65-F5344CB8AC3E}">
        <p14:creationId xmlns:p14="http://schemas.microsoft.com/office/powerpoint/2010/main" val="306991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722193" y="8409214"/>
            <a:ext cx="2848570" cy="442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116" tIns="44059" rIns="88116" bIns="44059" anchor="b"/>
          <a:lstStyle>
            <a:lvl1pPr defTabSz="930275">
              <a:defRPr sz="1400">
                <a:solidFill>
                  <a:schemeClr val="tx1"/>
                </a:solidFill>
                <a:latin typeface="Arial" charset="0"/>
                <a:ea typeface="MS PGothic" charset="0"/>
                <a:cs typeface="MS PGothic" charset="0"/>
              </a:defRPr>
            </a:lvl1pPr>
            <a:lvl2pPr marL="742950" indent="-285750" defTabSz="930275">
              <a:defRPr sz="1400">
                <a:solidFill>
                  <a:schemeClr val="tx1"/>
                </a:solidFill>
                <a:latin typeface="Arial" charset="0"/>
                <a:ea typeface="MS PGothic" charset="0"/>
                <a:cs typeface="MS PGothic" charset="0"/>
              </a:defRPr>
            </a:lvl2pPr>
            <a:lvl3pPr marL="1143000" indent="-228600" defTabSz="930275">
              <a:defRPr sz="1400">
                <a:solidFill>
                  <a:schemeClr val="tx1"/>
                </a:solidFill>
                <a:latin typeface="Arial" charset="0"/>
                <a:ea typeface="MS PGothic" charset="0"/>
                <a:cs typeface="MS PGothic" charset="0"/>
              </a:defRPr>
            </a:lvl3pPr>
            <a:lvl4pPr marL="1600200" indent="-228600" defTabSz="930275">
              <a:defRPr sz="1400">
                <a:solidFill>
                  <a:schemeClr val="tx1"/>
                </a:solidFill>
                <a:latin typeface="Arial" charset="0"/>
                <a:ea typeface="MS PGothic" charset="0"/>
                <a:cs typeface="MS PGothic" charset="0"/>
              </a:defRPr>
            </a:lvl4pPr>
            <a:lvl5pPr marL="2057400" indent="-228600" defTabSz="930275">
              <a:defRPr sz="1400">
                <a:solidFill>
                  <a:schemeClr val="tx1"/>
                </a:solidFill>
                <a:latin typeface="Arial" charset="0"/>
                <a:ea typeface="MS PGothic" charset="0"/>
                <a:cs typeface="MS PGothic" charset="0"/>
              </a:defRPr>
            </a:lvl5pPr>
            <a:lvl6pPr marL="25146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6pPr>
            <a:lvl7pPr marL="29718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7pPr>
            <a:lvl8pPr marL="34290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8pPr>
            <a:lvl9pPr marL="38862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9pPr>
          </a:lstStyle>
          <a:p>
            <a:pPr algn="r" eaLnBrk="1" hangingPunct="1"/>
            <a:fld id="{52506236-DBC1-294A-9683-4F83529B24C4}" type="slidenum">
              <a:rPr lang="en-US" sz="1200">
                <a:solidFill>
                  <a:srgbClr val="000000"/>
                </a:solidFill>
              </a:rPr>
              <a:pPr algn="r" eaLnBrk="1" hangingPunct="1"/>
              <a:t>29</a:t>
            </a:fld>
            <a:endParaRPr lang="en-US" sz="1200">
              <a:solidFill>
                <a:srgbClr val="000000"/>
              </a:solidFill>
            </a:endParaRPr>
          </a:p>
        </p:txBody>
      </p:sp>
      <p:sp>
        <p:nvSpPr>
          <p:cNvPr id="104451" name="Rectangle 2"/>
          <p:cNvSpPr>
            <a:spLocks noGrp="1" noRot="1" noChangeAspect="1" noChangeArrowheads="1" noTextEdit="1"/>
          </p:cNvSpPr>
          <p:nvPr>
            <p:ph type="sldImg"/>
          </p:nvPr>
        </p:nvSpPr>
        <p:spPr>
          <a:xfrm>
            <a:off x="336550" y="665163"/>
            <a:ext cx="5900738" cy="3319462"/>
          </a:xfrm>
          <a:ln/>
        </p:spPr>
      </p:sp>
      <p:sp>
        <p:nvSpPr>
          <p:cNvPr id="104452" name="Rectangle 3"/>
          <p:cNvSpPr>
            <a:spLocks noGrp="1" noChangeArrowheads="1"/>
          </p:cNvSpPr>
          <p:nvPr>
            <p:ph type="body" idx="1"/>
          </p:nvPr>
        </p:nvSpPr>
        <p:spPr>
          <a:xfrm>
            <a:off x="876598" y="4204609"/>
            <a:ext cx="4819055" cy="398386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r>
              <a:rPr lang="en-US" sz="1000" dirty="0"/>
              <a:t>State Implementation and Scaling-up of Evidence-based Practices Center (</a:t>
            </a:r>
            <a:r>
              <a:rPr lang="en-US" sz="1000" dirty="0" err="1"/>
              <a:t>n.d.</a:t>
            </a:r>
            <a:r>
              <a:rPr lang="en-US" sz="1000" dirty="0"/>
              <a:t>). </a:t>
            </a:r>
            <a:r>
              <a:rPr lang="en-US" sz="1000" i="1" dirty="0"/>
              <a:t>Module 3: Implementation teams</a:t>
            </a:r>
            <a:r>
              <a:rPr lang="en-US" sz="1000" dirty="0"/>
              <a:t>. Retrieved from FPG Child Development Institute, University of North Carolina, Active Implementation Hub website: http://</a:t>
            </a:r>
            <a:r>
              <a:rPr lang="en-US" sz="1000" dirty="0" err="1"/>
              <a:t>implementation.fpg.unc.edu</a:t>
            </a:r>
            <a:r>
              <a:rPr lang="en-US" sz="1000" dirty="0"/>
              <a:t>/module-3.</a:t>
            </a:r>
          </a:p>
          <a:p>
            <a:endParaRPr lang="en-US" sz="1000" dirty="0"/>
          </a:p>
          <a:p>
            <a:pPr defTabSz="801591" eaLnBrk="0" fontAlgn="base" hangingPunct="0">
              <a:spcAft>
                <a:spcPts val="526"/>
              </a:spcAft>
              <a:defRPr/>
            </a:pPr>
            <a:r>
              <a:rPr lang="en-US" sz="1000" dirty="0" err="1">
                <a:latin typeface="Arial" panose="020B0604020202020204" pitchFamily="34" charset="0"/>
                <a:cs typeface="Arial" panose="020B0604020202020204" pitchFamily="34" charset="0"/>
              </a:rPr>
              <a:t>Fixsen</a:t>
            </a:r>
            <a:r>
              <a:rPr lang="en-US" sz="1000" dirty="0">
                <a:latin typeface="Arial" panose="020B0604020202020204" pitchFamily="34" charset="0"/>
                <a:cs typeface="Arial" panose="020B0604020202020204" pitchFamily="34" charset="0"/>
              </a:rPr>
              <a:t>, D., </a:t>
            </a:r>
            <a:r>
              <a:rPr lang="en-US" sz="1000" dirty="0" err="1">
                <a:latin typeface="Arial" panose="020B0604020202020204" pitchFamily="34" charset="0"/>
                <a:cs typeface="Arial" panose="020B0604020202020204" pitchFamily="34" charset="0"/>
              </a:rPr>
              <a:t>Blase</a:t>
            </a:r>
            <a:r>
              <a:rPr lang="en-US" sz="1000" dirty="0">
                <a:latin typeface="Arial" panose="020B0604020202020204" pitchFamily="34" charset="0"/>
                <a:cs typeface="Arial" panose="020B0604020202020204" pitchFamily="34" charset="0"/>
              </a:rPr>
              <a:t>, K., Metz, A., &amp; Van Dyke, M. (2013). Statewide implementation of evidence-based programs. </a:t>
            </a:r>
            <a:r>
              <a:rPr lang="en-US" sz="1000" i="1" dirty="0">
                <a:latin typeface="Arial" panose="020B0604020202020204" pitchFamily="34" charset="0"/>
                <a:cs typeface="Arial" panose="020B0604020202020204" pitchFamily="34" charset="0"/>
              </a:rPr>
              <a:t>Exceptional Children (Special Issue), 79</a:t>
            </a:r>
            <a:r>
              <a:rPr lang="en-US" sz="1000" dirty="0">
                <a:latin typeface="Arial" panose="020B0604020202020204" pitchFamily="34" charset="0"/>
                <a:cs typeface="Arial" panose="020B0604020202020204" pitchFamily="34" charset="0"/>
              </a:rPr>
              <a:t>, 213-230. </a:t>
            </a:r>
          </a:p>
          <a:p>
            <a:pPr defTabSz="801591" eaLnBrk="0" fontAlgn="base" hangingPunct="0">
              <a:spcAft>
                <a:spcPts val="526"/>
              </a:spcAft>
              <a:defRPr/>
            </a:pPr>
            <a:endParaRPr lang="en-US" sz="1000" dirty="0">
              <a:solidFill>
                <a:schemeClr val="tx1">
                  <a:lumMod val="75000"/>
                  <a:lumOff val="25000"/>
                </a:schemeClr>
              </a:solidFill>
              <a:latin typeface="Arial" panose="020B0604020202020204" pitchFamily="34" charset="0"/>
              <a:cs typeface="Arial" panose="020B0604020202020204" pitchFamily="34" charset="0"/>
            </a:endParaRPr>
          </a:p>
          <a:p>
            <a:pPr>
              <a:spcAft>
                <a:spcPts val="526"/>
              </a:spcAft>
            </a:pPr>
            <a:r>
              <a:rPr lang="en-US" sz="1000" dirty="0">
                <a:latin typeface="Arial" panose="020B0604020202020204" pitchFamily="34" charset="0"/>
                <a:cs typeface="Arial" panose="020B0604020202020204" pitchFamily="34" charset="0"/>
              </a:rPr>
              <a:t>Metz, A., &amp; Bartley, L. (2012). Active Implementation Frameworks for Program Success. </a:t>
            </a:r>
            <a:r>
              <a:rPr lang="en-US" sz="1000" i="1" dirty="0">
                <a:latin typeface="Arial" panose="020B0604020202020204" pitchFamily="34" charset="0"/>
                <a:cs typeface="Arial" panose="020B0604020202020204" pitchFamily="34" charset="0"/>
              </a:rPr>
              <a:t>Zero to Three, 32</a:t>
            </a:r>
            <a:r>
              <a:rPr lang="en-US" sz="1000" dirty="0">
                <a:latin typeface="Arial" panose="020B0604020202020204" pitchFamily="34" charset="0"/>
                <a:cs typeface="Arial" panose="020B0604020202020204" pitchFamily="34" charset="0"/>
              </a:rPr>
              <a:t>, 11-18. </a:t>
            </a:r>
          </a:p>
          <a:p>
            <a:pPr>
              <a:spcAft>
                <a:spcPts val="526"/>
              </a:spcAft>
            </a:pPr>
            <a:endParaRPr lang="en-US" sz="1000" dirty="0">
              <a:latin typeface="Arial" panose="020B0604020202020204" pitchFamily="34" charset="0"/>
              <a:cs typeface="Arial" panose="020B0604020202020204" pitchFamily="34" charset="0"/>
            </a:endParaRPr>
          </a:p>
          <a:p>
            <a:pPr defTabSz="801591" eaLnBrk="0" fontAlgn="base" hangingPunct="0">
              <a:spcBef>
                <a:spcPct val="30000"/>
              </a:spcBef>
              <a:spcAft>
                <a:spcPct val="0"/>
              </a:spcAft>
              <a:defRPr/>
            </a:pPr>
            <a:r>
              <a:rPr lang="en-US" sz="1000" dirty="0" err="1">
                <a:latin typeface="Times New Roman" panose="02020603050405020304" pitchFamily="18" charset="0"/>
                <a:cs typeface="Times New Roman" panose="02020603050405020304" pitchFamily="18" charset="0"/>
              </a:rPr>
              <a:t>Fixsen</a:t>
            </a:r>
            <a:r>
              <a:rPr lang="en-US" sz="1000" dirty="0">
                <a:latin typeface="Times New Roman" panose="02020603050405020304" pitchFamily="18" charset="0"/>
                <a:cs typeface="Times New Roman" panose="02020603050405020304" pitchFamily="18" charset="0"/>
              </a:rPr>
              <a:t>, D. L., </a:t>
            </a:r>
            <a:r>
              <a:rPr lang="en-US" sz="1000" dirty="0" err="1">
                <a:latin typeface="Times New Roman" panose="02020603050405020304" pitchFamily="18" charset="0"/>
                <a:cs typeface="Times New Roman" panose="02020603050405020304" pitchFamily="18" charset="0"/>
              </a:rPr>
              <a:t>Blase</a:t>
            </a:r>
            <a:r>
              <a:rPr lang="en-US" sz="1000" dirty="0">
                <a:latin typeface="Times New Roman" panose="02020603050405020304" pitchFamily="18" charset="0"/>
                <a:cs typeface="Times New Roman" panose="02020603050405020304" pitchFamily="18" charset="0"/>
              </a:rPr>
              <a:t>, K. A., Timbers, G. D., &amp; Wolf, M. M. (2001). In search of program implementation: 792 replications of the Teaching-Family Model. In G. A. </a:t>
            </a:r>
            <a:r>
              <a:rPr lang="en-US" sz="1000" dirty="0" err="1">
                <a:latin typeface="Times New Roman" panose="02020603050405020304" pitchFamily="18" charset="0"/>
                <a:cs typeface="Times New Roman" panose="02020603050405020304" pitchFamily="18" charset="0"/>
              </a:rPr>
              <a:t>Bernfeld</a:t>
            </a:r>
            <a:r>
              <a:rPr lang="en-US" sz="1000" dirty="0">
                <a:latin typeface="Times New Roman" panose="02020603050405020304" pitchFamily="18" charset="0"/>
                <a:cs typeface="Times New Roman" panose="02020603050405020304" pitchFamily="18" charset="0"/>
              </a:rPr>
              <a:t>, D. P. Farrington &amp; A. W. </a:t>
            </a:r>
            <a:r>
              <a:rPr lang="en-US" sz="1000" dirty="0" err="1">
                <a:latin typeface="Times New Roman" panose="02020603050405020304" pitchFamily="18" charset="0"/>
                <a:cs typeface="Times New Roman" panose="02020603050405020304" pitchFamily="18" charset="0"/>
              </a:rPr>
              <a:t>Leschied</a:t>
            </a:r>
            <a:r>
              <a:rPr lang="en-US" sz="1000" dirty="0">
                <a:latin typeface="Times New Roman" panose="02020603050405020304" pitchFamily="18" charset="0"/>
                <a:cs typeface="Times New Roman" panose="02020603050405020304" pitchFamily="18" charset="0"/>
              </a:rPr>
              <a:t> (Eds.), </a:t>
            </a:r>
            <a:r>
              <a:rPr lang="en-US" sz="1000" i="1" dirty="0">
                <a:latin typeface="Times New Roman" panose="02020603050405020304" pitchFamily="18" charset="0"/>
                <a:cs typeface="Times New Roman" panose="02020603050405020304" pitchFamily="18" charset="0"/>
              </a:rPr>
              <a:t>Offender rehabilitation in practice: Implementing and evaluating effective programs</a:t>
            </a:r>
            <a:r>
              <a:rPr lang="en-US" sz="1000" dirty="0">
                <a:latin typeface="Times New Roman" panose="02020603050405020304" pitchFamily="18" charset="0"/>
                <a:cs typeface="Times New Roman" panose="02020603050405020304" pitchFamily="18" charset="0"/>
              </a:rPr>
              <a:t> (pp. 149-166). London: Wiley.</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Higgins, M., Weiner, J., &amp; Young, L. (2012). Implementation teams: A new lever for organizational change. </a:t>
            </a:r>
            <a:r>
              <a:rPr lang="en-US" sz="1000" i="1" dirty="0">
                <a:latin typeface="Times New Roman" panose="02020603050405020304" pitchFamily="18" charset="0"/>
                <a:cs typeface="Times New Roman" panose="02020603050405020304" pitchFamily="18" charset="0"/>
              </a:rPr>
              <a:t>Journal of Organizational Behavior. Retrieved from  doi:10.1002/job.1773</a:t>
            </a:r>
          </a:p>
          <a:p>
            <a:endParaRPr lang="en-US" sz="1000" dirty="0">
              <a:latin typeface="Times New Roman" panose="02020603050405020304" pitchFamily="18" charset="0"/>
              <a:cs typeface="Times New Roman" panose="02020603050405020304" pitchFamily="18" charset="0"/>
            </a:endParaRPr>
          </a:p>
          <a:p>
            <a:pPr defTabSz="440695">
              <a:defRPr/>
            </a:pPr>
            <a:r>
              <a:rPr lang="en-US" sz="1000" dirty="0" err="1"/>
              <a:t>Klest</a:t>
            </a:r>
            <a:r>
              <a:rPr lang="en-US" sz="1000" dirty="0"/>
              <a:t> SK. Clustering practitioners within service organizations may improve implementation outcomes for evidence-based programs. </a:t>
            </a:r>
            <a:r>
              <a:rPr lang="en-US" sz="1000" i="1" dirty="0" err="1"/>
              <a:t>Zeitschrift</a:t>
            </a:r>
            <a:r>
              <a:rPr lang="en-US" sz="1000" i="1" dirty="0"/>
              <a:t> </a:t>
            </a:r>
            <a:r>
              <a:rPr lang="en-US" sz="1000" i="1" dirty="0" err="1"/>
              <a:t>fr</a:t>
            </a:r>
            <a:r>
              <a:rPr lang="en-US" sz="1000" i="1" dirty="0"/>
              <a:t> </a:t>
            </a:r>
            <a:r>
              <a:rPr lang="en-US" sz="1000" i="1" dirty="0" err="1"/>
              <a:t>Psychologie</a:t>
            </a:r>
            <a:r>
              <a:rPr lang="en-US" sz="1000" i="1" dirty="0"/>
              <a:t>. </a:t>
            </a:r>
            <a:r>
              <a:rPr lang="en-US" sz="1000" dirty="0"/>
              <a:t>2014;222:30-36.</a:t>
            </a:r>
            <a:endParaRPr lang="en-US" sz="1000" dirty="0">
              <a:ea typeface="MS PGothic" charset="0"/>
              <a:cs typeface="MS PGothic" charset="0"/>
            </a:endParaRPr>
          </a:p>
          <a:p>
            <a:r>
              <a:rPr lang="en-US" sz="1000" dirty="0">
                <a:ea typeface="MS PGothic" charset="0"/>
                <a:cs typeface="MS PGothic" charset="0"/>
              </a:rPr>
              <a:t> </a:t>
            </a:r>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Saldana, L., &amp; Chamberlain, P. (2012). Supporting implementation: The role of community development teams to build infrastructure. </a:t>
            </a:r>
            <a:r>
              <a:rPr lang="en-US" sz="1000" i="1" dirty="0">
                <a:latin typeface="Times New Roman" panose="02020603050405020304" pitchFamily="18" charset="0"/>
                <a:cs typeface="Times New Roman" panose="02020603050405020304" pitchFamily="18" charset="0"/>
              </a:rPr>
              <a:t>American Journal of  Community  Psychology. </a:t>
            </a:r>
            <a:r>
              <a:rPr lang="en-US" sz="1000" i="1" dirty="0" err="1">
                <a:latin typeface="Times New Roman" panose="02020603050405020304" pitchFamily="18" charset="0"/>
                <a:cs typeface="Times New Roman" panose="02020603050405020304" pitchFamily="18" charset="0"/>
              </a:rPr>
              <a:t>doi</a:t>
            </a:r>
            <a:r>
              <a:rPr lang="en-US" sz="1000" i="1" dirty="0">
                <a:latin typeface="Times New Roman" panose="02020603050405020304" pitchFamily="18" charset="0"/>
                <a:cs typeface="Times New Roman" panose="02020603050405020304" pitchFamily="18" charset="0"/>
              </a:rPr>
              <a:t>: 10.1007/s10464-012-9503-0</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Aarons, G. A., Green, A. E., </a:t>
            </a:r>
            <a:r>
              <a:rPr lang="en-US" sz="1000" dirty="0" err="1">
                <a:latin typeface="Times New Roman" panose="02020603050405020304" pitchFamily="18" charset="0"/>
                <a:cs typeface="Times New Roman" panose="02020603050405020304" pitchFamily="18" charset="0"/>
              </a:rPr>
              <a:t>Palinkas</a:t>
            </a:r>
            <a:r>
              <a:rPr lang="en-US" sz="1000" dirty="0">
                <a:latin typeface="Times New Roman" panose="02020603050405020304" pitchFamily="18" charset="0"/>
                <a:cs typeface="Times New Roman" panose="02020603050405020304" pitchFamily="18" charset="0"/>
              </a:rPr>
              <a:t>, L. A., Self-Brown, S., Whitaker, D. J., </a:t>
            </a:r>
            <a:r>
              <a:rPr lang="en-US" sz="1000" dirty="0" err="1">
                <a:latin typeface="Times New Roman" panose="02020603050405020304" pitchFamily="18" charset="0"/>
                <a:cs typeface="Times New Roman" panose="02020603050405020304" pitchFamily="18" charset="0"/>
              </a:rPr>
              <a:t>Lutzker</a:t>
            </a:r>
            <a:r>
              <a:rPr lang="en-US" sz="1000" dirty="0">
                <a:latin typeface="Times New Roman" panose="02020603050405020304" pitchFamily="18" charset="0"/>
                <a:cs typeface="Times New Roman" panose="02020603050405020304" pitchFamily="18" charset="0"/>
              </a:rPr>
              <a:t>, J. R., . . . Chaffin, M. J. (2012). Dynamic adaptation process to implement an evidence-based child maltreatment intervention. </a:t>
            </a:r>
            <a:r>
              <a:rPr lang="en-US" sz="1000" i="1" dirty="0">
                <a:latin typeface="Times New Roman" panose="02020603050405020304" pitchFamily="18" charset="0"/>
                <a:cs typeface="Times New Roman" panose="02020603050405020304" pitchFamily="18" charset="0"/>
              </a:rPr>
              <a:t>Implementation Science, 7. </a:t>
            </a:r>
            <a:r>
              <a:rPr lang="en-US" sz="1000" i="1" dirty="0" err="1">
                <a:latin typeface="Times New Roman" panose="02020603050405020304" pitchFamily="18" charset="0"/>
                <a:cs typeface="Times New Roman" panose="02020603050405020304" pitchFamily="18" charset="0"/>
              </a:rPr>
              <a:t>doi</a:t>
            </a:r>
            <a:r>
              <a:rPr lang="en-US" sz="1000" i="1" dirty="0">
                <a:latin typeface="Times New Roman" panose="02020603050405020304" pitchFamily="18" charset="0"/>
                <a:cs typeface="Times New Roman" panose="02020603050405020304" pitchFamily="18" charset="0"/>
              </a:rPr>
              <a:t>: 10.1186/1748-5908-7-32</a:t>
            </a:r>
          </a:p>
        </p:txBody>
      </p:sp>
      <p:sp>
        <p:nvSpPr>
          <p:cNvPr id="2" name="Footer Placeholder 1"/>
          <p:cNvSpPr>
            <a:spLocks noGrp="1"/>
          </p:cNvSpPr>
          <p:nvPr>
            <p:ph type="ftr" sz="quarter" idx="10"/>
          </p:nvPr>
        </p:nvSpPr>
        <p:spPr/>
        <p:txBody>
          <a:bodyPr/>
          <a:lstStyle/>
          <a:p>
            <a:r>
              <a:rPr lang="en-US"/>
              <a:t>NCIC-TP Implementation Support (2017)</a:t>
            </a:r>
          </a:p>
        </p:txBody>
      </p:sp>
    </p:spTree>
    <p:extLst>
      <p:ext uri="{BB962C8B-B14F-4D97-AF65-F5344CB8AC3E}">
        <p14:creationId xmlns:p14="http://schemas.microsoft.com/office/powerpoint/2010/main" val="30699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3</a:t>
            </a:fld>
            <a:endParaRPr lang="en-US"/>
          </a:p>
        </p:txBody>
      </p:sp>
    </p:spTree>
    <p:extLst>
      <p:ext uri="{BB962C8B-B14F-4D97-AF65-F5344CB8AC3E}">
        <p14:creationId xmlns:p14="http://schemas.microsoft.com/office/powerpoint/2010/main" val="1843188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30</a:t>
            </a:fld>
            <a:endParaRPr lang="en-US"/>
          </a:p>
        </p:txBody>
      </p:sp>
    </p:spTree>
    <p:extLst>
      <p:ext uri="{BB962C8B-B14F-4D97-AF65-F5344CB8AC3E}">
        <p14:creationId xmlns:p14="http://schemas.microsoft.com/office/powerpoint/2010/main" val="1843188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31</a:t>
            </a:fld>
            <a:endParaRPr lang="en-US"/>
          </a:p>
        </p:txBody>
      </p:sp>
    </p:spTree>
    <p:extLst>
      <p:ext uri="{BB962C8B-B14F-4D97-AF65-F5344CB8AC3E}">
        <p14:creationId xmlns:p14="http://schemas.microsoft.com/office/powerpoint/2010/main" val="3394738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32</a:t>
            </a:fld>
            <a:endParaRPr lang="en-US"/>
          </a:p>
        </p:txBody>
      </p:sp>
    </p:spTree>
    <p:extLst>
      <p:ext uri="{BB962C8B-B14F-4D97-AF65-F5344CB8AC3E}">
        <p14:creationId xmlns:p14="http://schemas.microsoft.com/office/powerpoint/2010/main" val="2729206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33</a:t>
            </a:fld>
            <a:endParaRPr lang="en-US"/>
          </a:p>
        </p:txBody>
      </p:sp>
    </p:spTree>
    <p:extLst>
      <p:ext uri="{BB962C8B-B14F-4D97-AF65-F5344CB8AC3E}">
        <p14:creationId xmlns:p14="http://schemas.microsoft.com/office/powerpoint/2010/main" val="83837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34</a:t>
            </a:fld>
            <a:endParaRPr lang="en-US"/>
          </a:p>
        </p:txBody>
      </p:sp>
    </p:spTree>
    <p:extLst>
      <p:ext uri="{BB962C8B-B14F-4D97-AF65-F5344CB8AC3E}">
        <p14:creationId xmlns:p14="http://schemas.microsoft.com/office/powerpoint/2010/main" val="2329786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35</a:t>
            </a:fld>
            <a:endParaRPr lang="en-US"/>
          </a:p>
        </p:txBody>
      </p:sp>
    </p:spTree>
    <p:extLst>
      <p:ext uri="{BB962C8B-B14F-4D97-AF65-F5344CB8AC3E}">
        <p14:creationId xmlns:p14="http://schemas.microsoft.com/office/powerpoint/2010/main" val="1815701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36</a:t>
            </a:fld>
            <a:endParaRPr lang="en-US"/>
          </a:p>
        </p:txBody>
      </p:sp>
    </p:spTree>
    <p:extLst>
      <p:ext uri="{BB962C8B-B14F-4D97-AF65-F5344CB8AC3E}">
        <p14:creationId xmlns:p14="http://schemas.microsoft.com/office/powerpoint/2010/main" val="335189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dirty="0"/>
              <a:t>Aldridge, W. A., II, Murray, D. W., Prinz, R. J., &amp; Veazey, C. A. (2016, January). </a:t>
            </a:r>
            <a:r>
              <a:rPr lang="en-US" i="1" dirty="0"/>
              <a:t>Final Report and Recommendations: The Triple P Implementation Evaluation, Cabarrus and Mecklenburg Counties, NC.</a:t>
            </a:r>
            <a:r>
              <a:rPr lang="en-US" dirty="0"/>
              <a:t> Chapel Hill: Frank Porter Graham Child Development Institute, The University of North Carolina.</a:t>
            </a:r>
            <a:endParaRPr lang="en-US" dirty="0">
              <a:effectLst/>
            </a:endParaRPr>
          </a:p>
          <a:p>
            <a:endParaRPr lang="en-US" dirty="0"/>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4</a:t>
            </a:fld>
            <a:endParaRPr lang="en-US"/>
          </a:p>
        </p:txBody>
      </p:sp>
    </p:spTree>
    <p:extLst>
      <p:ext uri="{BB962C8B-B14F-4D97-AF65-F5344CB8AC3E}">
        <p14:creationId xmlns:p14="http://schemas.microsoft.com/office/powerpoint/2010/main" val="142675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dirty="0"/>
              <a:t>Aldridge, W. A., II, Murray, D. W., Prinz, R. J., &amp; Veazey, C. A. (2016, January). </a:t>
            </a:r>
            <a:r>
              <a:rPr lang="en-US" i="1" dirty="0"/>
              <a:t>Final Report and Recommendations: The Triple P Implementation Evaluation, Cabarrus and Mecklenburg Counties, NC.</a:t>
            </a:r>
            <a:r>
              <a:rPr lang="en-US" dirty="0"/>
              <a:t> Chapel Hill: Frank Porter Graham Child Development Institute, The University of North Carolina.</a:t>
            </a:r>
            <a:endParaRPr lang="en-US" dirty="0">
              <a:effectLst/>
            </a:endParaRPr>
          </a:p>
          <a:p>
            <a:endParaRPr lang="en-US" dirty="0"/>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5</a:t>
            </a:fld>
            <a:endParaRPr lang="en-US"/>
          </a:p>
        </p:txBody>
      </p:sp>
    </p:spTree>
    <p:extLst>
      <p:ext uri="{BB962C8B-B14F-4D97-AF65-F5344CB8AC3E}">
        <p14:creationId xmlns:p14="http://schemas.microsoft.com/office/powerpoint/2010/main" val="338001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6</a:t>
            </a:fld>
            <a:endParaRPr lang="en-US"/>
          </a:p>
        </p:txBody>
      </p:sp>
    </p:spTree>
    <p:extLst>
      <p:ext uri="{BB962C8B-B14F-4D97-AF65-F5344CB8AC3E}">
        <p14:creationId xmlns:p14="http://schemas.microsoft.com/office/powerpoint/2010/main" val="94649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935038" y="4416427"/>
            <a:ext cx="5140326" cy="4183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395" tIns="47196" rIns="94395" bIns="47196"/>
          <a:lstStyle/>
          <a:p>
            <a:pPr defTabSz="440695">
              <a:defRPr/>
            </a:pPr>
            <a:r>
              <a:rPr lang="en-US" dirty="0" err="1">
                <a:latin typeface="Times New Roman" panose="02020603050405020304" pitchFamily="18" charset="0"/>
                <a:cs typeface="Times New Roman" panose="02020603050405020304" pitchFamily="18" charset="0"/>
              </a:rPr>
              <a:t>Fixsen</a:t>
            </a:r>
            <a:r>
              <a:rPr lang="en-US" dirty="0">
                <a:latin typeface="Times New Roman" panose="02020603050405020304" pitchFamily="18" charset="0"/>
                <a:cs typeface="Times New Roman" panose="02020603050405020304" pitchFamily="18" charset="0"/>
              </a:rPr>
              <a:t>, D. L., </a:t>
            </a:r>
            <a:r>
              <a:rPr lang="en-US" dirty="0" err="1">
                <a:latin typeface="Times New Roman" panose="02020603050405020304" pitchFamily="18" charset="0"/>
                <a:cs typeface="Times New Roman" panose="02020603050405020304" pitchFamily="18" charset="0"/>
              </a:rPr>
              <a:t>Blase</a:t>
            </a:r>
            <a:r>
              <a:rPr lang="en-US" dirty="0">
                <a:latin typeface="Times New Roman" panose="02020603050405020304" pitchFamily="18" charset="0"/>
                <a:cs typeface="Times New Roman" panose="02020603050405020304" pitchFamily="18" charset="0"/>
              </a:rPr>
              <a:t>, K. A., Timbers, G. D., &amp; Wolf, M. M. (2001). In search of program implementation: 792 replications of the Teaching-Family Model. In G. A. </a:t>
            </a:r>
            <a:r>
              <a:rPr lang="en-US" dirty="0" err="1">
                <a:latin typeface="Times New Roman" panose="02020603050405020304" pitchFamily="18" charset="0"/>
                <a:cs typeface="Times New Roman" panose="02020603050405020304" pitchFamily="18" charset="0"/>
              </a:rPr>
              <a:t>Bernfeld</a:t>
            </a:r>
            <a:r>
              <a:rPr lang="en-US" dirty="0">
                <a:latin typeface="Times New Roman" panose="02020603050405020304" pitchFamily="18" charset="0"/>
                <a:cs typeface="Times New Roman" panose="02020603050405020304" pitchFamily="18" charset="0"/>
              </a:rPr>
              <a:t>, D. P. Farrington &amp; A. W. </a:t>
            </a:r>
            <a:r>
              <a:rPr lang="en-US" dirty="0" err="1">
                <a:latin typeface="Times New Roman" panose="02020603050405020304" pitchFamily="18" charset="0"/>
                <a:cs typeface="Times New Roman" panose="02020603050405020304" pitchFamily="18" charset="0"/>
              </a:rPr>
              <a:t>Leschied</a:t>
            </a:r>
            <a:r>
              <a:rPr lang="en-US" dirty="0">
                <a:latin typeface="Times New Roman" panose="02020603050405020304" pitchFamily="18" charset="0"/>
                <a:cs typeface="Times New Roman" panose="02020603050405020304" pitchFamily="18" charset="0"/>
              </a:rPr>
              <a:t> (Eds.), </a:t>
            </a:r>
            <a:r>
              <a:rPr lang="en-US" i="1" dirty="0">
                <a:latin typeface="Times New Roman" panose="02020603050405020304" pitchFamily="18" charset="0"/>
                <a:cs typeface="Times New Roman" panose="02020603050405020304" pitchFamily="18" charset="0"/>
              </a:rPr>
              <a:t>Offender rehabilitation in practice: Implementing and evaluating effective programs</a:t>
            </a:r>
            <a:r>
              <a:rPr lang="en-US" dirty="0">
                <a:latin typeface="Times New Roman" panose="02020603050405020304" pitchFamily="18" charset="0"/>
                <a:cs typeface="Times New Roman" panose="02020603050405020304" pitchFamily="18" charset="0"/>
              </a:rPr>
              <a:t> (pp. 149-166). London: Wiley.</a:t>
            </a:r>
          </a:p>
          <a:p>
            <a:endParaRPr lang="en-US" altLang="en-US" dirty="0">
              <a:latin typeface="Arial" pitchFamily="34" charset="0"/>
            </a:endParaRPr>
          </a:p>
        </p:txBody>
      </p:sp>
      <p:sp>
        <p:nvSpPr>
          <p:cNvPr id="4" name="Footer Placeholder 3"/>
          <p:cNvSpPr>
            <a:spLocks noGrp="1"/>
          </p:cNvSpPr>
          <p:nvPr>
            <p:ph type="ftr" sz="quarter" idx="4"/>
          </p:nvPr>
        </p:nvSpPr>
        <p:spPr>
          <a:xfrm>
            <a:off x="1" y="8829675"/>
            <a:ext cx="3038474" cy="465138"/>
          </a:xfrm>
        </p:spPr>
        <p:txBody>
          <a:bodyPr/>
          <a:lstStyle/>
          <a:p>
            <a:pPr>
              <a:defRPr/>
            </a:pPr>
            <a:r>
              <a:rPr lang="en-US"/>
              <a:t>NCIC-TP Implementation Support (2017)</a:t>
            </a:r>
            <a:endParaRPr lang="en-US" dirty="0"/>
          </a:p>
        </p:txBody>
      </p:sp>
    </p:spTree>
    <p:extLst>
      <p:ext uri="{BB962C8B-B14F-4D97-AF65-F5344CB8AC3E}">
        <p14:creationId xmlns:p14="http://schemas.microsoft.com/office/powerpoint/2010/main" val="395268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a:t>NCIC-TP Implementation Support (2017)</a:t>
            </a:r>
          </a:p>
        </p:txBody>
      </p:sp>
      <p:sp>
        <p:nvSpPr>
          <p:cNvPr id="6" name="Slide Number Placeholder 5"/>
          <p:cNvSpPr>
            <a:spLocks noGrp="1"/>
          </p:cNvSpPr>
          <p:nvPr>
            <p:ph type="sldNum" sz="quarter" idx="12"/>
          </p:nvPr>
        </p:nvSpPr>
        <p:spPr/>
        <p:txBody>
          <a:bodyPr/>
          <a:lstStyle/>
          <a:p>
            <a:fld id="{50751086-7DE5-584C-9196-DD0F778C4C3A}" type="slidenum">
              <a:rPr lang="en-US" smtClean="0"/>
              <a:t>8</a:t>
            </a:fld>
            <a:endParaRPr lang="en-US"/>
          </a:p>
        </p:txBody>
      </p:sp>
    </p:spTree>
    <p:extLst>
      <p:ext uri="{BB962C8B-B14F-4D97-AF65-F5344CB8AC3E}">
        <p14:creationId xmlns:p14="http://schemas.microsoft.com/office/powerpoint/2010/main" val="1843188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Aldridge, W. A., II, Boothroyd, R. I., Fleming, W. O., Lofts </a:t>
            </a:r>
            <a:r>
              <a:rPr lang="en-US" dirty="0" err="1"/>
              <a:t>Jarboe</a:t>
            </a:r>
            <a:r>
              <a:rPr lang="en-US" dirty="0"/>
              <a:t>, K., Morrow, J., Ritchie, G. F., &amp; </a:t>
            </a:r>
            <a:r>
              <a:rPr lang="en-US" dirty="0" err="1"/>
              <a:t>Sebian</a:t>
            </a:r>
            <a:r>
              <a:rPr lang="en-US" dirty="0"/>
              <a:t>, J. (2016). Transforming community prevention systems for sustained impact: Embedding active implementation and scaling functions. Translational Behavioral Medicine, 6, 135-144. doi:10.1007/s13142-015-0351-y</a:t>
            </a:r>
          </a:p>
          <a:p>
            <a:endParaRPr lang="en-US" sz="1100" dirty="0"/>
          </a:p>
          <a:p>
            <a:pPr defTabSz="801591" eaLnBrk="0" fontAlgn="base" hangingPunct="0">
              <a:spcBef>
                <a:spcPct val="30000"/>
              </a:spcBef>
              <a:spcAft>
                <a:spcPct val="0"/>
              </a:spcAft>
              <a:defRPr/>
            </a:pPr>
            <a:r>
              <a:rPr lang="en-US" sz="1100" b="1" dirty="0"/>
              <a:t>LEADERSHIP:</a:t>
            </a:r>
          </a:p>
          <a:p>
            <a:pPr defTabSz="801591" eaLnBrk="0" fontAlgn="base" hangingPunct="0">
              <a:spcBef>
                <a:spcPct val="30000"/>
              </a:spcBef>
              <a:spcAft>
                <a:spcPct val="0"/>
              </a:spcAft>
              <a:defRPr/>
            </a:pPr>
            <a:endParaRPr lang="en-US" sz="1100" dirty="0"/>
          </a:p>
          <a:p>
            <a:r>
              <a:rPr lang="en-US" dirty="0"/>
              <a:t>State Implementation and Scaling-up of Evidence-based Practices Center (</a:t>
            </a:r>
            <a:r>
              <a:rPr lang="en-US" dirty="0" err="1"/>
              <a:t>n.d.</a:t>
            </a:r>
            <a:r>
              <a:rPr lang="en-US" dirty="0"/>
              <a:t>). </a:t>
            </a:r>
            <a:r>
              <a:rPr lang="en-US" i="1" dirty="0"/>
              <a:t>Module 3: Implementation teams</a:t>
            </a:r>
            <a:r>
              <a:rPr lang="en-US" dirty="0"/>
              <a:t>. Retrieved from FPG Child Development Institute, University of North Carolina, Active Implementation Hub website: http://</a:t>
            </a:r>
            <a:r>
              <a:rPr lang="en-US" dirty="0" err="1"/>
              <a:t>implementation.fpg.unc.edu</a:t>
            </a:r>
            <a:r>
              <a:rPr lang="en-US" dirty="0"/>
              <a:t>/module-3.</a:t>
            </a:r>
          </a:p>
          <a:p>
            <a:endParaRPr lang="en-US" dirty="0"/>
          </a:p>
          <a:p>
            <a:r>
              <a:rPr lang="en-US" dirty="0" err="1"/>
              <a:t>Panzano</a:t>
            </a:r>
            <a:r>
              <a:rPr lang="en-US" dirty="0"/>
              <a:t> and colleagues (2004) found that second-order leadership is important in the early stages of implementation of an effective innovation, and later on first-order leadership is essential to embedding implementation functions and roles into organization and system structures.</a:t>
            </a:r>
            <a:br>
              <a:rPr lang="en-US" dirty="0"/>
            </a:br>
            <a:endParaRPr lang="en-US" i="1" dirty="0">
              <a:latin typeface="Times New Roman" panose="02020603050405020304" pitchFamily="18" charset="0"/>
              <a:cs typeface="Times New Roman" panose="02020603050405020304" pitchFamily="18" charset="0"/>
            </a:endParaRPr>
          </a:p>
          <a:p>
            <a:r>
              <a:rPr lang="en-US" sz="1100" dirty="0" err="1">
                <a:latin typeface="Arial" charset="0"/>
                <a:ea typeface="MS PGothic" pitchFamily="34" charset="-128"/>
                <a:cs typeface="ＭＳ Ｐゴシック" charset="-128"/>
              </a:rPr>
              <a:t>Panzano</a:t>
            </a:r>
            <a:r>
              <a:rPr lang="en-US" sz="1100" dirty="0">
                <a:latin typeface="Arial" charset="0"/>
                <a:ea typeface="MS PGothic" pitchFamily="34" charset="-128"/>
                <a:cs typeface="ＭＳ Ｐゴシック" charset="-128"/>
              </a:rPr>
              <a:t>, P. C., </a:t>
            </a:r>
            <a:r>
              <a:rPr lang="en-US" sz="1100" dirty="0" err="1">
                <a:latin typeface="Arial" charset="0"/>
                <a:ea typeface="MS PGothic" pitchFamily="34" charset="-128"/>
                <a:cs typeface="ＭＳ Ｐゴシック" charset="-128"/>
              </a:rPr>
              <a:t>Seffrin</a:t>
            </a:r>
            <a:r>
              <a:rPr lang="en-US" sz="1100" dirty="0">
                <a:latin typeface="Arial" charset="0"/>
                <a:ea typeface="MS PGothic" pitchFamily="34" charset="-128"/>
                <a:cs typeface="ＭＳ Ｐゴシック" charset="-128"/>
              </a:rPr>
              <a:t>, B., Chaney-Jones, S., Roth, D., Crane-Ross, D., </a:t>
            </a:r>
            <a:r>
              <a:rPr lang="en-US" sz="1100" dirty="0" err="1">
                <a:latin typeface="Arial" charset="0"/>
                <a:ea typeface="MS PGothic" pitchFamily="34" charset="-128"/>
                <a:cs typeface="ＭＳ Ｐゴシック" charset="-128"/>
              </a:rPr>
              <a:t>Massatti</a:t>
            </a:r>
            <a:r>
              <a:rPr lang="en-US" sz="1100" dirty="0">
                <a:latin typeface="Arial" charset="0"/>
                <a:ea typeface="MS PGothic" pitchFamily="34" charset="-128"/>
                <a:cs typeface="ＭＳ Ｐゴシック" charset="-128"/>
              </a:rPr>
              <a:t>, R., et al. (2004). The innovation diffusion and adoption research project (IDARP). In D. Roth &amp; W. Lutz (Eds.), </a:t>
            </a:r>
            <a:r>
              <a:rPr lang="en-US" sz="1100" i="1" dirty="0">
                <a:latin typeface="Arial" charset="0"/>
                <a:ea typeface="MS PGothic" pitchFamily="34" charset="-128"/>
                <a:cs typeface="ＭＳ Ｐゴシック" charset="-128"/>
              </a:rPr>
              <a:t>New research in mental health</a:t>
            </a:r>
            <a:r>
              <a:rPr lang="en-US" sz="1100" dirty="0">
                <a:latin typeface="Arial" charset="0"/>
                <a:ea typeface="MS PGothic" pitchFamily="34" charset="-128"/>
                <a:cs typeface="ＭＳ Ｐゴシック" charset="-128"/>
              </a:rPr>
              <a:t> (Vol. 16, pp. 78-89). Columbus, OH: Ohio Department of Mental Health Office of Program Evaluation and Research.</a:t>
            </a:r>
          </a:p>
          <a:p>
            <a:endParaRPr lang="en-US" i="1" dirty="0">
              <a:latin typeface="Times New Roman" panose="02020603050405020304" pitchFamily="18" charset="0"/>
              <a:cs typeface="Times New Roman" panose="02020603050405020304" pitchFamily="18" charset="0"/>
            </a:endParaRPr>
          </a:p>
          <a:p>
            <a:r>
              <a:rPr lang="en-US" sz="1100" dirty="0"/>
              <a:t>Darling-Hammond &amp; McLaughlin (1995) outline approaches to “top down support for bottom up reform.”</a:t>
            </a:r>
          </a:p>
          <a:p>
            <a:endParaRPr lang="en-US" sz="1100" dirty="0">
              <a:latin typeface="Arial" charset="0"/>
              <a:ea typeface="MS PGothic" pitchFamily="34" charset="-128"/>
              <a:cs typeface="ＭＳ Ｐゴシック" charset="-128"/>
            </a:endParaRPr>
          </a:p>
          <a:p>
            <a:r>
              <a:rPr lang="en-US" sz="1100" dirty="0">
                <a:latin typeface="Arial" charset="0"/>
                <a:ea typeface="MS PGothic" pitchFamily="34" charset="-128"/>
                <a:cs typeface="ＭＳ Ｐゴシック" charset="-128"/>
              </a:rPr>
              <a:t>Darling-Hammond, L., &amp; McLaughlin, M. W. (1995). Policies that support professional development in an era of reform. </a:t>
            </a:r>
            <a:r>
              <a:rPr lang="en-US" sz="1100" i="1" dirty="0">
                <a:latin typeface="Arial" charset="0"/>
                <a:ea typeface="MS PGothic" pitchFamily="34" charset="-128"/>
                <a:cs typeface="ＭＳ Ｐゴシック" charset="-128"/>
              </a:rPr>
              <a:t>Phi Delta </a:t>
            </a:r>
            <a:r>
              <a:rPr lang="en-US" sz="1100" i="1" dirty="0" err="1">
                <a:latin typeface="Arial" charset="0"/>
                <a:ea typeface="MS PGothic" pitchFamily="34" charset="-128"/>
                <a:cs typeface="ＭＳ Ｐゴシック" charset="-128"/>
              </a:rPr>
              <a:t>Kappan</a:t>
            </a:r>
            <a:r>
              <a:rPr lang="en-US" sz="1100" i="1" dirty="0">
                <a:latin typeface="Arial" charset="0"/>
                <a:ea typeface="MS PGothic" pitchFamily="34" charset="-128"/>
                <a:cs typeface="ＭＳ Ｐゴシック" charset="-128"/>
              </a:rPr>
              <a:t>, 76</a:t>
            </a:r>
            <a:r>
              <a:rPr lang="en-US" sz="1100" dirty="0">
                <a:latin typeface="Arial" charset="0"/>
                <a:ea typeface="MS PGothic" pitchFamily="34" charset="-128"/>
                <a:cs typeface="ＭＳ Ｐゴシック" charset="-128"/>
              </a:rPr>
              <a:t>, 642-645. </a:t>
            </a:r>
          </a:p>
          <a:p>
            <a:endParaRPr lang="en-US" sz="1100" dirty="0">
              <a:latin typeface="Arial" charset="0"/>
              <a:ea typeface="MS PGothic" pitchFamily="34" charset="-128"/>
              <a:cs typeface="Times New Roman" panose="02020603050405020304" pitchFamily="18" charset="0"/>
            </a:endParaRPr>
          </a:p>
          <a:p>
            <a:pPr defTabSz="801591" eaLnBrk="0" fontAlgn="base" hangingPunct="0">
              <a:spcBef>
                <a:spcPct val="30000"/>
              </a:spcBef>
              <a:spcAft>
                <a:spcPct val="0"/>
              </a:spcAft>
              <a:defRPr/>
            </a:pPr>
            <a:r>
              <a:rPr lang="en-US" sz="1100" dirty="0"/>
              <a:t>Of the 21 leadership skills identified by </a:t>
            </a:r>
            <a:r>
              <a:rPr lang="en-US" sz="1100" dirty="0" err="1"/>
              <a:t>Marzano</a:t>
            </a:r>
            <a:r>
              <a:rPr lang="en-US" sz="1100" dirty="0"/>
              <a:t> and colleagues, teacher supervision and evaluation, staff development, and quality control were essential leadership traits related to first order change.  These leadership skills overlap completely with the Implementation Drivers described in a separate Active Implementation module.</a:t>
            </a:r>
          </a:p>
          <a:p>
            <a:pPr defTabSz="801591" eaLnBrk="0" fontAlgn="base" hangingPunct="0">
              <a:spcBef>
                <a:spcPct val="30000"/>
              </a:spcBef>
              <a:spcAft>
                <a:spcPct val="0"/>
              </a:spcAft>
              <a:defRPr/>
            </a:pPr>
            <a:endParaRPr lang="en-US" sz="1100" dirty="0"/>
          </a:p>
          <a:p>
            <a:pPr defTabSz="801591" eaLnBrk="0" fontAlgn="base" hangingPunct="0">
              <a:spcBef>
                <a:spcPct val="30000"/>
              </a:spcBef>
              <a:spcAft>
                <a:spcPct val="0"/>
              </a:spcAft>
              <a:defRPr/>
            </a:pPr>
            <a:r>
              <a:rPr lang="en-US" sz="1100" dirty="0" err="1"/>
              <a:t>Marzano</a:t>
            </a:r>
            <a:r>
              <a:rPr lang="en-US" sz="1100" dirty="0"/>
              <a:t>, Waters, and McNulty (2005). </a:t>
            </a:r>
            <a:r>
              <a:rPr lang="en-US" i="1" dirty="0">
                <a:latin typeface="Arial" charset="0"/>
                <a:ea typeface="MS PGothic" pitchFamily="34" charset="-128"/>
                <a:cs typeface="ＭＳ Ｐゴシック" charset="-128"/>
              </a:rPr>
              <a:t>School leadership that works: From research to results</a:t>
            </a:r>
            <a:r>
              <a:rPr lang="en-US" dirty="0">
                <a:latin typeface="Arial" charset="0"/>
                <a:ea typeface="MS PGothic" pitchFamily="34" charset="-128"/>
                <a:cs typeface="ＭＳ Ｐゴシック" charset="-128"/>
              </a:rPr>
              <a:t>. Alexandria, VA: Association for Supervision and Curriculum Development (ASCD).</a:t>
            </a:r>
            <a:endParaRPr lang="en-US" sz="1100" i="1" dirty="0">
              <a:latin typeface="Times New Roman" panose="02020603050405020304" pitchFamily="18" charset="0"/>
              <a:cs typeface="Times New Roman" panose="02020603050405020304" pitchFamily="18" charset="0"/>
            </a:endParaRPr>
          </a:p>
          <a:p>
            <a:endParaRPr lang="en-US" sz="1100" i="1" dirty="0">
              <a:latin typeface="Times New Roman" panose="02020603050405020304" pitchFamily="18" charset="0"/>
              <a:cs typeface="Times New Roman" panose="02020603050405020304" pitchFamily="18" charset="0"/>
            </a:endParaRPr>
          </a:p>
          <a:p>
            <a:pPr defTabSz="801591" eaLnBrk="0" fontAlgn="base" hangingPunct="0">
              <a:spcAft>
                <a:spcPts val="526"/>
              </a:spcAft>
              <a:defRPr/>
            </a:pPr>
            <a:r>
              <a:rPr lang="en-US" dirty="0" err="1">
                <a:latin typeface="Arial" panose="020B0604020202020204" pitchFamily="34" charset="0"/>
                <a:cs typeface="Arial" panose="020B0604020202020204" pitchFamily="34" charset="0"/>
              </a:rPr>
              <a:t>Fixsen</a:t>
            </a:r>
            <a:r>
              <a:rPr lang="en-US" dirty="0">
                <a:latin typeface="Arial" panose="020B0604020202020204" pitchFamily="34" charset="0"/>
                <a:cs typeface="Arial" panose="020B0604020202020204" pitchFamily="34" charset="0"/>
              </a:rPr>
              <a:t>, D., </a:t>
            </a:r>
            <a:r>
              <a:rPr lang="en-US" dirty="0" err="1">
                <a:latin typeface="Arial" panose="020B0604020202020204" pitchFamily="34" charset="0"/>
                <a:cs typeface="Arial" panose="020B0604020202020204" pitchFamily="34" charset="0"/>
              </a:rPr>
              <a:t>Blase</a:t>
            </a:r>
            <a:r>
              <a:rPr lang="en-US" dirty="0">
                <a:latin typeface="Arial" panose="020B0604020202020204" pitchFamily="34" charset="0"/>
                <a:cs typeface="Arial" panose="020B0604020202020204" pitchFamily="34" charset="0"/>
              </a:rPr>
              <a:t>, K., Metz, A., &amp; Van Dyke, M. (2013). Statewide implementation of evidence-based programs. </a:t>
            </a:r>
            <a:r>
              <a:rPr lang="en-US" i="1" dirty="0">
                <a:latin typeface="Arial" panose="020B0604020202020204" pitchFamily="34" charset="0"/>
                <a:cs typeface="Arial" panose="020B0604020202020204" pitchFamily="34" charset="0"/>
              </a:rPr>
              <a:t>Exceptional Children (Special Issue), 79</a:t>
            </a:r>
            <a:r>
              <a:rPr lang="en-US" dirty="0">
                <a:latin typeface="Arial" panose="020B0604020202020204" pitchFamily="34" charset="0"/>
                <a:cs typeface="Arial" panose="020B0604020202020204" pitchFamily="34" charset="0"/>
              </a:rPr>
              <a:t>, 213-230. </a:t>
            </a:r>
          </a:p>
          <a:p>
            <a:pPr defTabSz="801591" eaLnBrk="0" fontAlgn="base" hangingPunct="0">
              <a:spcAft>
                <a:spcPts val="526"/>
              </a:spcAft>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a:spcAft>
                <a:spcPts val="526"/>
              </a:spcAft>
            </a:pPr>
            <a:r>
              <a:rPr lang="en-US" dirty="0">
                <a:latin typeface="Arial" panose="020B0604020202020204" pitchFamily="34" charset="0"/>
                <a:cs typeface="Arial" panose="020B0604020202020204" pitchFamily="34" charset="0"/>
              </a:rPr>
              <a:t>Metz, A., &amp; Bartley, L. (2012). Active Implementation Frameworks for Program Success. </a:t>
            </a:r>
            <a:r>
              <a:rPr lang="en-US" i="1" dirty="0">
                <a:latin typeface="Arial" panose="020B0604020202020204" pitchFamily="34" charset="0"/>
                <a:cs typeface="Arial" panose="020B0604020202020204" pitchFamily="34" charset="0"/>
              </a:rPr>
              <a:t>Zero to Three, 32</a:t>
            </a:r>
            <a:r>
              <a:rPr lang="en-US" dirty="0">
                <a:latin typeface="Arial" panose="020B0604020202020204" pitchFamily="34" charset="0"/>
                <a:cs typeface="Arial" panose="020B0604020202020204" pitchFamily="34" charset="0"/>
              </a:rPr>
              <a:t>, 11-18. </a:t>
            </a:r>
          </a:p>
          <a:p>
            <a:pPr>
              <a:spcAft>
                <a:spcPts val="526"/>
              </a:spcAft>
            </a:pPr>
            <a:endParaRPr lang="en-US" dirty="0">
              <a:latin typeface="Arial" panose="020B0604020202020204" pitchFamily="34" charset="0"/>
              <a:cs typeface="Arial" panose="020B0604020202020204" pitchFamily="34" charset="0"/>
            </a:endParaRPr>
          </a:p>
          <a:p>
            <a:r>
              <a:rPr lang="en-US" b="1" dirty="0">
                <a:latin typeface="Arial" charset="0"/>
                <a:ea typeface="MS PGothic" pitchFamily="34" charset="-128"/>
                <a:cs typeface="Times New Roman" panose="02020603050405020304" pitchFamily="18" charset="0"/>
              </a:rPr>
              <a:t>IMPEMENTATION TEAMS: </a:t>
            </a:r>
          </a:p>
          <a:p>
            <a:endParaRPr lang="en-US" sz="1100" dirty="0">
              <a:latin typeface="Times New Roman" panose="02020603050405020304" pitchFamily="18" charset="0"/>
              <a:cs typeface="Times New Roman" panose="02020603050405020304" pitchFamily="18" charset="0"/>
            </a:endParaRPr>
          </a:p>
          <a:p>
            <a:r>
              <a:rPr lang="en-US" sz="1100" dirty="0"/>
              <a:t>State Implementation and Scaling-up of Evidence-based Practices Center (</a:t>
            </a:r>
            <a:r>
              <a:rPr lang="en-US" sz="1100" dirty="0" err="1"/>
              <a:t>n.d.</a:t>
            </a:r>
            <a:r>
              <a:rPr lang="en-US" sz="1100" dirty="0"/>
              <a:t>). </a:t>
            </a:r>
            <a:r>
              <a:rPr lang="en-US" sz="1100" i="1" dirty="0"/>
              <a:t>Module 3: Implementation teams</a:t>
            </a:r>
            <a:r>
              <a:rPr lang="en-US" sz="1100" dirty="0"/>
              <a:t>. Retrieved from FPG Child Development Institute, University of North Carolina, Active Implementation Hub website: http://</a:t>
            </a:r>
            <a:r>
              <a:rPr lang="en-US" sz="1100" dirty="0" err="1"/>
              <a:t>implementation.fpg.unc.edu</a:t>
            </a:r>
            <a:r>
              <a:rPr lang="en-US" sz="1100" dirty="0"/>
              <a:t>/module-3.</a:t>
            </a:r>
          </a:p>
          <a:p>
            <a:endParaRPr lang="en-US" sz="1100" dirty="0"/>
          </a:p>
          <a:p>
            <a:pPr defTabSz="801591" eaLnBrk="0" fontAlgn="base" hangingPunct="0">
              <a:spcAft>
                <a:spcPts val="526"/>
              </a:spcAft>
              <a:defRPr/>
            </a:pPr>
            <a:r>
              <a:rPr lang="en-US" sz="1100" dirty="0" err="1">
                <a:latin typeface="Arial" panose="020B0604020202020204" pitchFamily="34" charset="0"/>
                <a:cs typeface="Arial" panose="020B0604020202020204" pitchFamily="34" charset="0"/>
              </a:rPr>
              <a:t>Fixsen</a:t>
            </a:r>
            <a:r>
              <a:rPr lang="en-US" sz="1100" dirty="0">
                <a:latin typeface="Arial" panose="020B0604020202020204" pitchFamily="34" charset="0"/>
                <a:cs typeface="Arial" panose="020B0604020202020204" pitchFamily="34" charset="0"/>
              </a:rPr>
              <a:t>, D., </a:t>
            </a:r>
            <a:r>
              <a:rPr lang="en-US" sz="1100" dirty="0" err="1">
                <a:latin typeface="Arial" panose="020B0604020202020204" pitchFamily="34" charset="0"/>
                <a:cs typeface="Arial" panose="020B0604020202020204" pitchFamily="34" charset="0"/>
              </a:rPr>
              <a:t>Blase</a:t>
            </a:r>
            <a:r>
              <a:rPr lang="en-US" sz="1100" dirty="0">
                <a:latin typeface="Arial" panose="020B0604020202020204" pitchFamily="34" charset="0"/>
                <a:cs typeface="Arial" panose="020B0604020202020204" pitchFamily="34" charset="0"/>
              </a:rPr>
              <a:t>, K., Metz, A., &amp; Van Dyke, M. (2013). Statewide implementation of evidence-based programs. </a:t>
            </a:r>
            <a:r>
              <a:rPr lang="en-US" sz="1100" i="1" dirty="0">
                <a:latin typeface="Arial" panose="020B0604020202020204" pitchFamily="34" charset="0"/>
                <a:cs typeface="Arial" panose="020B0604020202020204" pitchFamily="34" charset="0"/>
              </a:rPr>
              <a:t>Exceptional Children (Special Issue), 79</a:t>
            </a:r>
            <a:r>
              <a:rPr lang="en-US" sz="1100" dirty="0">
                <a:latin typeface="Arial" panose="020B0604020202020204" pitchFamily="34" charset="0"/>
                <a:cs typeface="Arial" panose="020B0604020202020204" pitchFamily="34" charset="0"/>
              </a:rPr>
              <a:t>, 213-230. </a:t>
            </a:r>
          </a:p>
          <a:p>
            <a:pPr defTabSz="801591" eaLnBrk="0" fontAlgn="base" hangingPunct="0">
              <a:spcAft>
                <a:spcPts val="526"/>
              </a:spcAft>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a:spcAft>
                <a:spcPts val="526"/>
              </a:spcAft>
            </a:pPr>
            <a:r>
              <a:rPr lang="en-US" sz="1100" dirty="0">
                <a:latin typeface="Arial" panose="020B0604020202020204" pitchFamily="34" charset="0"/>
                <a:cs typeface="Arial" panose="020B0604020202020204" pitchFamily="34" charset="0"/>
              </a:rPr>
              <a:t>Metz, A., &amp; Bartley, L. (2012). Active Implementation Frameworks for Program Success. </a:t>
            </a:r>
            <a:r>
              <a:rPr lang="en-US" sz="1100" i="1" dirty="0">
                <a:latin typeface="Arial" panose="020B0604020202020204" pitchFamily="34" charset="0"/>
                <a:cs typeface="Arial" panose="020B0604020202020204" pitchFamily="34" charset="0"/>
              </a:rPr>
              <a:t>Zero to Three, 32</a:t>
            </a:r>
            <a:r>
              <a:rPr lang="en-US" sz="1100" dirty="0">
                <a:latin typeface="Arial" panose="020B0604020202020204" pitchFamily="34" charset="0"/>
                <a:cs typeface="Arial" panose="020B0604020202020204" pitchFamily="34" charset="0"/>
              </a:rPr>
              <a:t>, 11-18. </a:t>
            </a:r>
          </a:p>
          <a:p>
            <a:pPr>
              <a:spcAft>
                <a:spcPts val="526"/>
              </a:spcAft>
            </a:pPr>
            <a:endParaRPr lang="en-US" sz="1100" dirty="0">
              <a:latin typeface="Arial" panose="020B0604020202020204" pitchFamily="34" charset="0"/>
              <a:cs typeface="Arial" panose="020B0604020202020204" pitchFamily="34" charset="0"/>
            </a:endParaRPr>
          </a:p>
          <a:p>
            <a:pPr defTabSz="801591" eaLnBrk="0" fontAlgn="base" hangingPunct="0">
              <a:spcBef>
                <a:spcPct val="30000"/>
              </a:spcBef>
              <a:spcAft>
                <a:spcPct val="0"/>
              </a:spcAft>
              <a:defRPr/>
            </a:pPr>
            <a:r>
              <a:rPr lang="en-US" sz="1100" dirty="0" err="1">
                <a:latin typeface="Times New Roman" panose="02020603050405020304" pitchFamily="18" charset="0"/>
                <a:cs typeface="Times New Roman" panose="02020603050405020304" pitchFamily="18" charset="0"/>
              </a:rPr>
              <a:t>Fixsen</a:t>
            </a:r>
            <a:r>
              <a:rPr lang="en-US" sz="1100" dirty="0">
                <a:latin typeface="Times New Roman" panose="02020603050405020304" pitchFamily="18" charset="0"/>
                <a:cs typeface="Times New Roman" panose="02020603050405020304" pitchFamily="18" charset="0"/>
              </a:rPr>
              <a:t>, D. L., </a:t>
            </a:r>
            <a:r>
              <a:rPr lang="en-US" sz="1100" dirty="0" err="1">
                <a:latin typeface="Times New Roman" panose="02020603050405020304" pitchFamily="18" charset="0"/>
                <a:cs typeface="Times New Roman" panose="02020603050405020304" pitchFamily="18" charset="0"/>
              </a:rPr>
              <a:t>Blase</a:t>
            </a:r>
            <a:r>
              <a:rPr lang="en-US" sz="1100" dirty="0">
                <a:latin typeface="Times New Roman" panose="02020603050405020304" pitchFamily="18" charset="0"/>
                <a:cs typeface="Times New Roman" panose="02020603050405020304" pitchFamily="18" charset="0"/>
              </a:rPr>
              <a:t>, K. A., Timbers, G. D., &amp; Wolf, M. M. (2001). In search of program implementation: 792 replications of the Teaching-Family Model. In G. A. </a:t>
            </a:r>
            <a:r>
              <a:rPr lang="en-US" sz="1100" dirty="0" err="1">
                <a:latin typeface="Times New Roman" panose="02020603050405020304" pitchFamily="18" charset="0"/>
                <a:cs typeface="Times New Roman" panose="02020603050405020304" pitchFamily="18" charset="0"/>
              </a:rPr>
              <a:t>Bernfeld</a:t>
            </a:r>
            <a:r>
              <a:rPr lang="en-US" sz="1100" dirty="0">
                <a:latin typeface="Times New Roman" panose="02020603050405020304" pitchFamily="18" charset="0"/>
                <a:cs typeface="Times New Roman" panose="02020603050405020304" pitchFamily="18" charset="0"/>
              </a:rPr>
              <a:t>, D. P. Farrington &amp; A. W. </a:t>
            </a:r>
            <a:r>
              <a:rPr lang="en-US" sz="1100" dirty="0" err="1">
                <a:latin typeface="Times New Roman" panose="02020603050405020304" pitchFamily="18" charset="0"/>
                <a:cs typeface="Times New Roman" panose="02020603050405020304" pitchFamily="18" charset="0"/>
              </a:rPr>
              <a:t>Leschied</a:t>
            </a:r>
            <a:r>
              <a:rPr lang="en-US" sz="1100" dirty="0">
                <a:latin typeface="Times New Roman" panose="02020603050405020304" pitchFamily="18" charset="0"/>
                <a:cs typeface="Times New Roman" panose="02020603050405020304" pitchFamily="18" charset="0"/>
              </a:rPr>
              <a:t> (Eds.), </a:t>
            </a:r>
            <a:r>
              <a:rPr lang="en-US" sz="1100" i="1" dirty="0">
                <a:latin typeface="Times New Roman" panose="02020603050405020304" pitchFamily="18" charset="0"/>
                <a:cs typeface="Times New Roman" panose="02020603050405020304" pitchFamily="18" charset="0"/>
              </a:rPr>
              <a:t>Offender rehabilitation in practice: Implementing and evaluating effective programs</a:t>
            </a:r>
            <a:r>
              <a:rPr lang="en-US" sz="1100" dirty="0">
                <a:latin typeface="Times New Roman" panose="02020603050405020304" pitchFamily="18" charset="0"/>
                <a:cs typeface="Times New Roman" panose="02020603050405020304" pitchFamily="18" charset="0"/>
              </a:rPr>
              <a:t> (pp. 149-166). London: Wiley.</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Higgins, M., Weiner, J., &amp; Young, L. (2012). Implementation teams: A new lever for organizational change. </a:t>
            </a:r>
            <a:r>
              <a:rPr lang="en-US" sz="1100" i="1" dirty="0">
                <a:latin typeface="Times New Roman" panose="02020603050405020304" pitchFamily="18" charset="0"/>
                <a:cs typeface="Times New Roman" panose="02020603050405020304" pitchFamily="18" charset="0"/>
              </a:rPr>
              <a:t>Journal of Organizational Behavior. Retrieved from  doi:10.1002/job.1773</a:t>
            </a:r>
          </a:p>
          <a:p>
            <a:endParaRPr lang="en-US" sz="1100" dirty="0">
              <a:latin typeface="Times New Roman" panose="02020603050405020304" pitchFamily="18" charset="0"/>
              <a:cs typeface="Times New Roman" panose="02020603050405020304" pitchFamily="18" charset="0"/>
            </a:endParaRPr>
          </a:p>
          <a:p>
            <a:pPr defTabSz="440695">
              <a:defRPr/>
            </a:pPr>
            <a:r>
              <a:rPr lang="en-US" sz="1100" dirty="0" err="1"/>
              <a:t>Klest</a:t>
            </a:r>
            <a:r>
              <a:rPr lang="en-US" sz="1100" dirty="0"/>
              <a:t> SK. Clustering practitioners within service organizations may improve implementation outcomes for evidence-based programs. </a:t>
            </a:r>
            <a:r>
              <a:rPr lang="en-US" sz="1100" i="1" dirty="0" err="1"/>
              <a:t>Zeitschrift</a:t>
            </a:r>
            <a:r>
              <a:rPr lang="en-US" sz="1100" i="1" dirty="0"/>
              <a:t> </a:t>
            </a:r>
            <a:r>
              <a:rPr lang="en-US" sz="1100" i="1" dirty="0" err="1"/>
              <a:t>fr</a:t>
            </a:r>
            <a:r>
              <a:rPr lang="en-US" sz="1100" i="1" dirty="0"/>
              <a:t> </a:t>
            </a:r>
            <a:r>
              <a:rPr lang="en-US" sz="1100" i="1" dirty="0" err="1"/>
              <a:t>Psychologie</a:t>
            </a:r>
            <a:r>
              <a:rPr lang="en-US" sz="1100" i="1" dirty="0"/>
              <a:t>. </a:t>
            </a:r>
            <a:r>
              <a:rPr lang="en-US" sz="1100" dirty="0"/>
              <a:t>2014;222:30-36.</a:t>
            </a:r>
            <a:endParaRPr lang="en-US" sz="1100" dirty="0">
              <a:ea typeface="MS PGothic" charset="0"/>
              <a:cs typeface="MS PGothic" charset="0"/>
            </a:endParaRPr>
          </a:p>
          <a:p>
            <a:r>
              <a:rPr lang="en-US" sz="1100" dirty="0">
                <a:ea typeface="MS PGothic" charset="0"/>
                <a:cs typeface="MS PGothic" charset="0"/>
              </a:rPr>
              <a:t> </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Saldana, L., &amp; Chamberlain, P. (2012). Supporting implementation: The role of community development teams to build infrastructure. </a:t>
            </a:r>
            <a:r>
              <a:rPr lang="en-US" sz="1100" i="1" dirty="0">
                <a:latin typeface="Times New Roman" panose="02020603050405020304" pitchFamily="18" charset="0"/>
                <a:cs typeface="Times New Roman" panose="02020603050405020304" pitchFamily="18" charset="0"/>
              </a:rPr>
              <a:t>American Journal of  Community  Psychology. </a:t>
            </a:r>
            <a:r>
              <a:rPr lang="en-US" sz="1100" i="1" dirty="0" err="1">
                <a:latin typeface="Times New Roman" panose="02020603050405020304" pitchFamily="18" charset="0"/>
                <a:cs typeface="Times New Roman" panose="02020603050405020304" pitchFamily="18" charset="0"/>
              </a:rPr>
              <a:t>doi</a:t>
            </a:r>
            <a:r>
              <a:rPr lang="en-US" sz="1100" i="1" dirty="0">
                <a:latin typeface="Times New Roman" panose="02020603050405020304" pitchFamily="18" charset="0"/>
                <a:cs typeface="Times New Roman" panose="02020603050405020304" pitchFamily="18" charset="0"/>
              </a:rPr>
              <a:t>: 10.1007/s10464-012-9503-0</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Aarons, G. A., Green, A. E., </a:t>
            </a:r>
            <a:r>
              <a:rPr lang="en-US" sz="1100" dirty="0" err="1">
                <a:latin typeface="Times New Roman" panose="02020603050405020304" pitchFamily="18" charset="0"/>
                <a:cs typeface="Times New Roman" panose="02020603050405020304" pitchFamily="18" charset="0"/>
              </a:rPr>
              <a:t>Palinkas</a:t>
            </a:r>
            <a:r>
              <a:rPr lang="en-US" sz="1100" dirty="0">
                <a:latin typeface="Times New Roman" panose="02020603050405020304" pitchFamily="18" charset="0"/>
                <a:cs typeface="Times New Roman" panose="02020603050405020304" pitchFamily="18" charset="0"/>
              </a:rPr>
              <a:t>, L. A., Self-Brown, S., Whitaker, D. J., </a:t>
            </a:r>
            <a:r>
              <a:rPr lang="en-US" sz="1100" dirty="0" err="1">
                <a:latin typeface="Times New Roman" panose="02020603050405020304" pitchFamily="18" charset="0"/>
                <a:cs typeface="Times New Roman" panose="02020603050405020304" pitchFamily="18" charset="0"/>
              </a:rPr>
              <a:t>Lutzker</a:t>
            </a:r>
            <a:r>
              <a:rPr lang="en-US" sz="1100" dirty="0">
                <a:latin typeface="Times New Roman" panose="02020603050405020304" pitchFamily="18" charset="0"/>
                <a:cs typeface="Times New Roman" panose="02020603050405020304" pitchFamily="18" charset="0"/>
              </a:rPr>
              <a:t>, J. R., . . . Chaffin, M. J. (2012). Dynamic adaptation process to implement an evidence-based child maltreatment intervention. </a:t>
            </a:r>
            <a:r>
              <a:rPr lang="en-US" sz="1100" i="1" dirty="0">
                <a:latin typeface="Times New Roman" panose="02020603050405020304" pitchFamily="18" charset="0"/>
                <a:cs typeface="Times New Roman" panose="02020603050405020304" pitchFamily="18" charset="0"/>
              </a:rPr>
              <a:t>Implementation Science, 7. </a:t>
            </a:r>
            <a:r>
              <a:rPr lang="en-US" sz="1100" i="1" dirty="0" err="1">
                <a:latin typeface="Times New Roman" panose="02020603050405020304" pitchFamily="18" charset="0"/>
                <a:cs typeface="Times New Roman" panose="02020603050405020304" pitchFamily="18" charset="0"/>
              </a:rPr>
              <a:t>doi</a:t>
            </a:r>
            <a:r>
              <a:rPr lang="en-US" sz="1100" i="1" dirty="0">
                <a:latin typeface="Times New Roman" panose="02020603050405020304" pitchFamily="18" charset="0"/>
                <a:cs typeface="Times New Roman" panose="02020603050405020304" pitchFamily="18" charset="0"/>
              </a:rPr>
              <a:t>: 10.1186/1748-5908-7-32</a:t>
            </a:r>
          </a:p>
        </p:txBody>
      </p:sp>
      <p:sp>
        <p:nvSpPr>
          <p:cNvPr id="4" name="Slide Number Placeholder 3"/>
          <p:cNvSpPr>
            <a:spLocks noGrp="1"/>
          </p:cNvSpPr>
          <p:nvPr>
            <p:ph type="sldNum" sz="quarter" idx="10"/>
          </p:nvPr>
        </p:nvSpPr>
        <p:spPr/>
        <p:txBody>
          <a:bodyPr/>
          <a:lstStyle/>
          <a:p>
            <a:fld id="{4E8A7ED6-BDE8-41FC-8E11-314B00570860}" type="slidenum">
              <a:rPr lang="en-US" smtClean="0"/>
              <a:pPr/>
              <a:t>9</a:t>
            </a:fld>
            <a:endParaRPr lang="en-US"/>
          </a:p>
        </p:txBody>
      </p:sp>
      <p:sp>
        <p:nvSpPr>
          <p:cNvPr id="5" name="Footer Placeholder 4"/>
          <p:cNvSpPr>
            <a:spLocks noGrp="1"/>
          </p:cNvSpPr>
          <p:nvPr>
            <p:ph type="ftr" sz="quarter" idx="11"/>
          </p:nvPr>
        </p:nvSpPr>
        <p:spPr/>
        <p:txBody>
          <a:bodyPr/>
          <a:lstStyle/>
          <a:p>
            <a:r>
              <a:rPr lang="en-US"/>
              <a:t>NCIC-TP Implementation Support (2017)</a:t>
            </a:r>
          </a:p>
        </p:txBody>
      </p:sp>
    </p:spTree>
    <p:extLst>
      <p:ext uri="{BB962C8B-B14F-4D97-AF65-F5344CB8AC3E}">
        <p14:creationId xmlns:p14="http://schemas.microsoft.com/office/powerpoint/2010/main" val="220891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ounded Rectangle 3"/>
          <p:cNvSpPr/>
          <p:nvPr userDrawn="1"/>
        </p:nvSpPr>
        <p:spPr>
          <a:xfrm>
            <a:off x="1367406" y="666074"/>
            <a:ext cx="6409189" cy="3112869"/>
          </a:xfrm>
          <a:prstGeom prst="roundRect">
            <a:avLst/>
          </a:prstGeom>
          <a:solidFill>
            <a:schemeClr val="bg1">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91640" y="789445"/>
            <a:ext cx="5760720" cy="1294367"/>
          </a:xfrm>
          <a:prstGeom prst="rect">
            <a:avLst/>
          </a:prstGeom>
          <a:noFill/>
          <a:ln w="12700">
            <a:noFill/>
          </a:ln>
        </p:spPr>
        <p:txBody>
          <a:bodyPr anchor="ctr"/>
          <a:lstStyle>
            <a:lvl1pPr algn="ctr">
              <a:defRPr sz="3200" b="1">
                <a:solidFill>
                  <a:srgbClr val="002060"/>
                </a:solidFill>
              </a:defRPr>
            </a:lvl1pPr>
          </a:lstStyle>
          <a:p>
            <a:r>
              <a:rPr lang="en-US" dirty="0"/>
              <a:t>Click to edit Master title style</a:t>
            </a:r>
          </a:p>
        </p:txBody>
      </p:sp>
      <p:sp>
        <p:nvSpPr>
          <p:cNvPr id="3" name="Subtitle 2"/>
          <p:cNvSpPr>
            <a:spLocks noGrp="1"/>
          </p:cNvSpPr>
          <p:nvPr>
            <p:ph type="subTitle" idx="1" hasCustomPrompt="1"/>
          </p:nvPr>
        </p:nvSpPr>
        <p:spPr>
          <a:xfrm>
            <a:off x="1691640" y="2142536"/>
            <a:ext cx="5760720" cy="861969"/>
          </a:xfrm>
        </p:spPr>
        <p:txBody>
          <a:bodyPr>
            <a:normAutofit/>
          </a:bodyPr>
          <a:lstStyle>
            <a:lvl1pPr marL="0" indent="0" algn="ctr">
              <a:lnSpc>
                <a:spcPct val="100000"/>
              </a:lnSpc>
              <a:spcBef>
                <a:spcPts val="0"/>
              </a:spcBef>
              <a:buNone/>
              <a:defRPr sz="1600" b="0">
                <a:solidFill>
                  <a:srgbClr val="00206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author names and affiliations</a:t>
            </a:r>
          </a:p>
          <a:p>
            <a:endParaRPr lang="en-US" dirty="0"/>
          </a:p>
        </p:txBody>
      </p:sp>
      <p:sp>
        <p:nvSpPr>
          <p:cNvPr id="8" name="Text Placeholder 7"/>
          <p:cNvSpPr>
            <a:spLocks noGrp="1"/>
          </p:cNvSpPr>
          <p:nvPr>
            <p:ph type="body" sz="quarter" idx="12" hasCustomPrompt="1"/>
          </p:nvPr>
        </p:nvSpPr>
        <p:spPr>
          <a:xfrm>
            <a:off x="1691640" y="3073561"/>
            <a:ext cx="5760720" cy="562769"/>
          </a:xfrm>
        </p:spPr>
        <p:txBody>
          <a:bodyPr anchor="ctr">
            <a:normAutofit/>
          </a:bodyPr>
          <a:lstStyle>
            <a:lvl1pPr marL="0" indent="0" algn="ctr">
              <a:buNone/>
              <a:defRPr sz="1200" b="1" baseline="0">
                <a:solidFill>
                  <a:srgbClr val="002060"/>
                </a:solidFill>
              </a:defRPr>
            </a:lvl1pPr>
          </a:lstStyle>
          <a:p>
            <a:pPr lvl="0"/>
            <a:r>
              <a:rPr lang="en-US" dirty="0"/>
              <a:t>Click to edit presentation venue and date</a:t>
            </a:r>
          </a:p>
        </p:txBody>
      </p:sp>
    </p:spTree>
    <p:extLst>
      <p:ext uri="{BB962C8B-B14F-4D97-AF65-F5344CB8AC3E}">
        <p14:creationId xmlns:p14="http://schemas.microsoft.com/office/powerpoint/2010/main" val="158655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5" name="Slide Number Placeholder 4"/>
          <p:cNvSpPr>
            <a:spLocks noGrp="1" noChangeAspect="1"/>
          </p:cNvSpPr>
          <p:nvPr>
            <p:ph type="sldNum" sz="quarter" idx="12"/>
          </p:nvPr>
        </p:nvSpPr>
        <p:spPr>
          <a:xfrm>
            <a:off x="8549638" y="4611313"/>
            <a:ext cx="503715" cy="503229"/>
          </a:xfrm>
        </p:spPr>
        <p:txBody>
          <a:bodyPr/>
          <a:lstStyle/>
          <a:p>
            <a:fld id="{26D31FA6-A05C-A742-B6C3-5531699466D4}" type="slidenum">
              <a:rPr lang="en-US" smtClean="0"/>
              <a:t>‹#›</a:t>
            </a:fld>
            <a:endParaRPr lang="en-US"/>
          </a:p>
        </p:txBody>
      </p:sp>
    </p:spTree>
    <p:extLst>
      <p:ext uri="{BB962C8B-B14F-4D97-AF65-F5344CB8AC3E}">
        <p14:creationId xmlns:p14="http://schemas.microsoft.com/office/powerpoint/2010/main" val="52529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D31FA6-A05C-A742-B6C3-5531699466D4}" type="slidenum">
              <a:rPr lang="en-US" smtClean="0"/>
              <a:t>‹#›</a:t>
            </a:fld>
            <a:endParaRPr lang="en-US"/>
          </a:p>
        </p:txBody>
      </p:sp>
    </p:spTree>
    <p:extLst>
      <p:ext uri="{BB962C8B-B14F-4D97-AF65-F5344CB8AC3E}">
        <p14:creationId xmlns:p14="http://schemas.microsoft.com/office/powerpoint/2010/main" val="37149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6077" y="444617"/>
            <a:ext cx="2949575" cy="739009"/>
          </a:xfrm>
        </p:spPr>
        <p:txBody>
          <a:bodyPr anchor="b">
            <a:no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4193628" y="444617"/>
            <a:ext cx="4629150" cy="39511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36078" y="1375794"/>
            <a:ext cx="2949575" cy="30263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D31FA6-A05C-A742-B6C3-5531699466D4}" type="slidenum">
              <a:rPr lang="en-US" smtClean="0"/>
              <a:t>‹#›</a:t>
            </a:fld>
            <a:endParaRPr lang="en-US"/>
          </a:p>
        </p:txBody>
      </p:sp>
    </p:spTree>
    <p:extLst>
      <p:ext uri="{BB962C8B-B14F-4D97-AF65-F5344CB8AC3E}">
        <p14:creationId xmlns:p14="http://schemas.microsoft.com/office/powerpoint/2010/main" val="903905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93628" y="469783"/>
            <a:ext cx="4629150" cy="39260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26D31FA6-A05C-A742-B6C3-5531699466D4}" type="slidenum">
              <a:rPr lang="en-US" smtClean="0"/>
              <a:t>‹#›</a:t>
            </a:fld>
            <a:endParaRPr lang="en-US"/>
          </a:p>
        </p:txBody>
      </p:sp>
      <p:sp>
        <p:nvSpPr>
          <p:cNvPr id="6" name="Title 1"/>
          <p:cNvSpPr>
            <a:spLocks noGrp="1"/>
          </p:cNvSpPr>
          <p:nvPr>
            <p:ph type="title"/>
          </p:nvPr>
        </p:nvSpPr>
        <p:spPr>
          <a:xfrm>
            <a:off x="936078" y="469783"/>
            <a:ext cx="2949575" cy="739009"/>
          </a:xfrm>
        </p:spPr>
        <p:txBody>
          <a:bodyPr anchor="ctr">
            <a:noAutofit/>
          </a:bodyPr>
          <a:lstStyle>
            <a:lvl1pPr algn="ctr">
              <a:defRPr sz="2400" b="0"/>
            </a:lvl1pPr>
          </a:lstStyle>
          <a:p>
            <a:r>
              <a:rPr lang="en-US" dirty="0"/>
              <a:t>Click to edit Master title style</a:t>
            </a:r>
          </a:p>
        </p:txBody>
      </p:sp>
      <p:sp>
        <p:nvSpPr>
          <p:cNvPr id="8" name="Text Placeholder 3"/>
          <p:cNvSpPr>
            <a:spLocks noGrp="1"/>
          </p:cNvSpPr>
          <p:nvPr>
            <p:ph type="body" sz="half" idx="2"/>
          </p:nvPr>
        </p:nvSpPr>
        <p:spPr>
          <a:xfrm>
            <a:off x="936078" y="1392572"/>
            <a:ext cx="2949575" cy="30095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625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6D31FA6-A05C-A742-B6C3-5531699466D4}" type="slidenum">
              <a:rPr lang="en-US" smtClean="0"/>
              <a:t>‹#›</a:t>
            </a:fld>
            <a:endParaRPr lang="en-US"/>
          </a:p>
        </p:txBody>
      </p:sp>
    </p:spTree>
    <p:extLst>
      <p:ext uri="{BB962C8B-B14F-4D97-AF65-F5344CB8AC3E}">
        <p14:creationId xmlns:p14="http://schemas.microsoft.com/office/powerpoint/2010/main" val="1157646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1103" y="327171"/>
            <a:ext cx="1971675" cy="4189650"/>
          </a:xfrm>
        </p:spPr>
        <p:txBody>
          <a:bodyPr vert="eaVert" anchor="ct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936078" y="327171"/>
            <a:ext cx="5762625" cy="4189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6D31FA6-A05C-A742-B6C3-5531699466D4}" type="slidenum">
              <a:rPr lang="en-US" smtClean="0"/>
              <a:t>‹#›</a:t>
            </a:fld>
            <a:endParaRPr lang="en-US"/>
          </a:p>
        </p:txBody>
      </p:sp>
    </p:spTree>
    <p:extLst>
      <p:ext uri="{BB962C8B-B14F-4D97-AF65-F5344CB8AC3E}">
        <p14:creationId xmlns:p14="http://schemas.microsoft.com/office/powerpoint/2010/main" val="367740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8001000" y="285750"/>
            <a:ext cx="1143000" cy="7063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NCIC-TP Implementation Support (2017)</a:t>
            </a:r>
            <a:endParaRPr lang="en-US" dirty="0"/>
          </a:p>
        </p:txBody>
      </p:sp>
      <p:sp>
        <p:nvSpPr>
          <p:cNvPr id="6" name="Slide Number Placeholder 5"/>
          <p:cNvSpPr>
            <a:spLocks noGrp="1"/>
          </p:cNvSpPr>
          <p:nvPr>
            <p:ph type="sldNum" sz="quarter" idx="12"/>
          </p:nvPr>
        </p:nvSpPr>
        <p:spPr/>
        <p:txBody>
          <a:bodyPr/>
          <a:lstStyle/>
          <a:p>
            <a:fld id="{5F67DB42-FDAA-45D6-9E3C-E62AAF5EAA3A}" type="slidenum">
              <a:rPr lang="en-US" smtClean="0"/>
              <a:pPr/>
              <a:t>‹#›</a:t>
            </a:fld>
            <a:endParaRPr lang="en-US"/>
          </a:p>
        </p:txBody>
      </p:sp>
      <p:sp>
        <p:nvSpPr>
          <p:cNvPr id="8" name="Content Placeholder 7"/>
          <p:cNvSpPr>
            <a:spLocks noGrp="1"/>
          </p:cNvSpPr>
          <p:nvPr>
            <p:ph sz="quarter" idx="1"/>
          </p:nvPr>
        </p:nvSpPr>
        <p:spPr>
          <a:xfrm>
            <a:off x="381000" y="1085850"/>
            <a:ext cx="8305800" cy="3429000"/>
          </a:xfrm>
        </p:spPr>
        <p:txBody>
          <a:bodyPr vert="horz"/>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9" name="Rectangle 8"/>
          <p:cNvSpPr/>
          <p:nvPr userDrawn="1"/>
        </p:nvSpPr>
        <p:spPr>
          <a:xfrm flipV="1">
            <a:off x="-5576" y="1020337"/>
            <a:ext cx="9149576" cy="57150"/>
          </a:xfrm>
          <a:prstGeom prst="rect">
            <a:avLst/>
          </a:prstGeom>
          <a:solidFill>
            <a:srgbClr val="478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p:cNvSpPr>
            <a:spLocks noGrp="1"/>
          </p:cNvSpPr>
          <p:nvPr>
            <p:ph type="title"/>
          </p:nvPr>
        </p:nvSpPr>
        <p:spPr>
          <a:xfrm>
            <a:off x="0" y="285750"/>
            <a:ext cx="8001000" cy="708422"/>
          </a:xfrm>
          <a:solidFill>
            <a:schemeClr val="tx2"/>
          </a:solidFill>
        </p:spPr>
        <p:txBody>
          <a:bodyPr anchor="ctr"/>
          <a:lstStyle>
            <a:lvl1pPr marL="213122" indent="0">
              <a:defRPr b="0">
                <a:solidFill>
                  <a:schemeClr val="bg1"/>
                </a:solidFill>
              </a:defRPr>
            </a:lvl1pPr>
          </a:lstStyle>
          <a:p>
            <a:r>
              <a:rPr kumimoji="0" lang="en-US" dirty="0"/>
              <a:t>Click to edit Master title style</a:t>
            </a:r>
          </a:p>
        </p:txBody>
      </p:sp>
    </p:spTree>
    <p:extLst>
      <p:ext uri="{BB962C8B-B14F-4D97-AF65-F5344CB8AC3E}">
        <p14:creationId xmlns:p14="http://schemas.microsoft.com/office/powerpoint/2010/main" val="4521026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04945" y="4731637"/>
            <a:ext cx="383442" cy="273844"/>
          </a:xfrm>
          <a:prstGeom prst="rect">
            <a:avLst/>
          </a:prstGeom>
        </p:spPr>
        <p:txBody>
          <a:bodyPr/>
          <a:lstStyle/>
          <a:p>
            <a:fld id="{D7E63A33-8271-4DD0-9C48-789913D7C115}" type="slidenum">
              <a:rPr lang="en-US" smtClean="0"/>
              <a:pPr/>
              <a:t>‹#›</a:t>
            </a:fld>
            <a:endParaRPr lang="en-US"/>
          </a:p>
        </p:txBody>
      </p:sp>
      <p:sp>
        <p:nvSpPr>
          <p:cNvPr id="7" name="Title 1"/>
          <p:cNvSpPr>
            <a:spLocks noGrp="1"/>
          </p:cNvSpPr>
          <p:nvPr>
            <p:ph type="title"/>
          </p:nvPr>
        </p:nvSpPr>
        <p:spPr>
          <a:xfrm>
            <a:off x="0" y="182880"/>
            <a:ext cx="9143999" cy="768096"/>
          </a:xfrm>
          <a:prstGeom prst="rect">
            <a:avLst/>
          </a:prstGeom>
          <a:solidFill>
            <a:schemeClr val="accent1">
              <a:lumMod val="50000"/>
            </a:schemeClr>
          </a:solidFill>
        </p:spPr>
        <p:txBody>
          <a:bodyPr anchor="ctr">
            <a:normAutofit/>
          </a:bodyPr>
          <a:lstStyle>
            <a:lvl1pPr algn="ctr">
              <a:defRPr sz="27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2751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07690" y="411599"/>
            <a:ext cx="1189132" cy="223439"/>
          </a:xfrm>
          <a:prstGeom prst="rect">
            <a:avLst/>
          </a:prstGeom>
        </p:spPr>
        <p:txBody>
          <a:bodyPr/>
          <a:lstStyle/>
          <a:p>
            <a:endParaRPr lang="en-US"/>
          </a:p>
        </p:txBody>
      </p:sp>
      <p:sp>
        <p:nvSpPr>
          <p:cNvPr id="3" name="Footer Placeholder 2"/>
          <p:cNvSpPr>
            <a:spLocks noGrp="1"/>
          </p:cNvSpPr>
          <p:nvPr>
            <p:ph type="ftr" sz="quarter" idx="11"/>
          </p:nvPr>
        </p:nvSpPr>
        <p:spPr>
          <a:xfrm>
            <a:off x="6008691" y="641968"/>
            <a:ext cx="2246489" cy="225920"/>
          </a:xfrm>
          <a:prstGeom prst="rect">
            <a:avLst/>
          </a:prstGeom>
        </p:spPr>
        <p:txBody>
          <a:bodyPr/>
          <a:lstStyle/>
          <a:p>
            <a:r>
              <a:rPr lang="en-US"/>
              <a:t>NCIC-TP Implementation Support (2017)</a:t>
            </a:r>
          </a:p>
        </p:txBody>
      </p:sp>
      <p:sp>
        <p:nvSpPr>
          <p:cNvPr id="4" name="Slide Number Placeholder 3"/>
          <p:cNvSpPr>
            <a:spLocks noGrp="1"/>
          </p:cNvSpPr>
          <p:nvPr>
            <p:ph type="sldNum" sz="quarter" idx="12"/>
          </p:nvPr>
        </p:nvSpPr>
        <p:spPr>
          <a:xfrm>
            <a:off x="8804945" y="4731637"/>
            <a:ext cx="383442" cy="273844"/>
          </a:xfrm>
          <a:prstGeom prst="rect">
            <a:avLst/>
          </a:prstGeom>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205170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r>
              <a:rPr lang="en-US">
                <a:solidFill>
                  <a:prstClr val="black">
                    <a:tint val="75000"/>
                  </a:prstClr>
                </a:solidFill>
              </a:rPr>
              <a:t>NCIC-TP Implementation Support (2017)</a:t>
            </a: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2BDEF3A-6714-FA4F-B454-92F3960D8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23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52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83930" y="4590072"/>
            <a:ext cx="502920" cy="502920"/>
          </a:xfrm>
          <a:prstGeom prst="ellipse">
            <a:avLst/>
          </a:prstGeom>
        </p:spPr>
        <p:txBody>
          <a:bodyPr/>
          <a:lstStyle/>
          <a:p>
            <a:fld id="{26D31FA6-A05C-A742-B6C3-5531699466D4}" type="slidenum">
              <a:rPr lang="en-US" smtClean="0"/>
              <a:t>‹#›</a:t>
            </a:fld>
            <a:endParaRPr lang="en-US"/>
          </a:p>
        </p:txBody>
      </p:sp>
    </p:spTree>
    <p:extLst>
      <p:ext uri="{BB962C8B-B14F-4D97-AF65-F5344CB8AC3E}">
        <p14:creationId xmlns:p14="http://schemas.microsoft.com/office/powerpoint/2010/main" val="77288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6D31FA6-A05C-A742-B6C3-5531699466D4}" type="slidenum">
              <a:rPr lang="en-US" smtClean="0"/>
              <a:t>‹#›</a:t>
            </a:fld>
            <a:endParaRPr lang="en-US" dirty="0"/>
          </a:p>
        </p:txBody>
      </p:sp>
    </p:spTree>
    <p:extLst>
      <p:ext uri="{BB962C8B-B14F-4D97-AF65-F5344CB8AC3E}">
        <p14:creationId xmlns:p14="http://schemas.microsoft.com/office/powerpoint/2010/main" val="44841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75893" y="375920"/>
            <a:ext cx="6592215" cy="708963"/>
          </a:xfrm>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289560" y="1188721"/>
            <a:ext cx="4151376" cy="3378491"/>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4870" y="1188721"/>
            <a:ext cx="4147907" cy="33784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6D31FA6-A05C-A742-B6C3-5531699466D4}" type="slidenum">
              <a:rPr lang="en-US" smtClean="0"/>
              <a:t>‹#›</a:t>
            </a:fld>
            <a:endParaRPr lang="en-US"/>
          </a:p>
        </p:txBody>
      </p:sp>
    </p:spTree>
    <p:extLst>
      <p:ext uri="{BB962C8B-B14F-4D97-AF65-F5344CB8AC3E}">
        <p14:creationId xmlns:p14="http://schemas.microsoft.com/office/powerpoint/2010/main" val="190231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94053" y="1868964"/>
            <a:ext cx="4151377" cy="2698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71402" y="1191348"/>
            <a:ext cx="4151376" cy="541036"/>
          </a:xfrm>
          <a:prstGeom prst="roundRect">
            <a:avLst/>
          </a:prstGeom>
          <a:solidFill>
            <a:srgbClr val="659465">
              <a:alpha val="80000"/>
            </a:srgbClr>
          </a:solidFill>
          <a:ln>
            <a:solidFill>
              <a:srgbClr val="659465"/>
            </a:solidFill>
          </a:ln>
        </p:spPr>
        <p:txBody>
          <a:bodyPr anchor="ctr">
            <a:normAutofit/>
          </a:bodyPr>
          <a:lstStyle>
            <a:lvl1pPr marL="0" indent="0" algn="ctr">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71402" y="1868699"/>
            <a:ext cx="4151376" cy="269825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D31FA6-A05C-A742-B6C3-5531699466D4}" type="slidenum">
              <a:rPr lang="en-US" smtClean="0"/>
              <a:t>‹#›</a:t>
            </a:fld>
            <a:endParaRPr lang="en-US"/>
          </a:p>
        </p:txBody>
      </p:sp>
      <p:sp>
        <p:nvSpPr>
          <p:cNvPr id="11" name="Text Placeholder 4"/>
          <p:cNvSpPr>
            <a:spLocks noGrp="1"/>
          </p:cNvSpPr>
          <p:nvPr>
            <p:ph type="body" sz="quarter" idx="13"/>
          </p:nvPr>
        </p:nvSpPr>
        <p:spPr>
          <a:xfrm>
            <a:off x="294055" y="1191348"/>
            <a:ext cx="4151376" cy="541036"/>
          </a:xfrm>
          <a:prstGeom prst="roundRect">
            <a:avLst/>
          </a:prstGeom>
          <a:solidFill>
            <a:srgbClr val="659465">
              <a:alpha val="80000"/>
            </a:srgbClr>
          </a:solidFill>
          <a:ln>
            <a:solidFill>
              <a:srgbClr val="659465"/>
            </a:solidFill>
          </a:ln>
        </p:spPr>
        <p:txBody>
          <a:bodyPr anchor="ctr">
            <a:normAutofit/>
          </a:bodyPr>
          <a:lstStyle>
            <a:lvl1pPr marL="0" indent="0" algn="ctr">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itle 1"/>
          <p:cNvSpPr>
            <a:spLocks noGrp="1"/>
          </p:cNvSpPr>
          <p:nvPr>
            <p:ph type="title"/>
          </p:nvPr>
        </p:nvSpPr>
        <p:spPr>
          <a:xfrm>
            <a:off x="1275893" y="375920"/>
            <a:ext cx="6592215" cy="708963"/>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49170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6.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5.png"/><Relationship Id="rId2" Type="http://schemas.openxmlformats.org/officeDocument/2006/relationships/slideLayout" Target="../slideLayouts/slideLayout8.xml"/><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3.xml"/><Relationship Id="rId5" Type="http://schemas.openxmlformats.org/officeDocument/2006/relationships/slideLayout" Target="../slideLayouts/slideLayout11.xml"/><Relationship Id="rId15" Type="http://schemas.openxmlformats.org/officeDocument/2006/relationships/image" Target="../media/image1.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6009" y="4630363"/>
            <a:ext cx="1616584" cy="431089"/>
          </a:xfrm>
          <a:prstGeom prst="rect">
            <a:avLst/>
          </a:prstGeom>
        </p:spPr>
      </p:pic>
      <p:sp>
        <p:nvSpPr>
          <p:cNvPr id="5" name="Rectangle 4"/>
          <p:cNvSpPr>
            <a:spLocks noChangeAspect="1"/>
          </p:cNvSpPr>
          <p:nvPr userDrawn="1"/>
        </p:nvSpPr>
        <p:spPr>
          <a:xfrm>
            <a:off x="1529911" y="0"/>
            <a:ext cx="6084178" cy="5142451"/>
          </a:xfrm>
          <a:prstGeom prst="rect">
            <a:avLst/>
          </a:prstGeom>
          <a:blipFill dpi="0" rotWithShape="1">
            <a:blip r:embed="rId7">
              <a:alphaModFix amt="50000"/>
              <a:extLst>
                <a:ext uri="{28A0092B-C50C-407E-A947-70E740481C1C}">
                  <a14:useLocalDpi xmlns:a14="http://schemas.microsoft.com/office/drawing/2010/main" val="0"/>
                </a:ext>
              </a:extLst>
            </a:blip>
            <a:srcRect/>
            <a:stretch>
              <a:fillRect b="-207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24590" y="867103"/>
            <a:ext cx="6977320" cy="32892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89173" y="4649103"/>
            <a:ext cx="2565654" cy="399415"/>
          </a:xfrm>
          <a:prstGeom prst="rect">
            <a:avLst/>
          </a:prstGeom>
        </p:spPr>
      </p:pic>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401910" y="4623777"/>
            <a:ext cx="1269230" cy="457200"/>
          </a:xfrm>
          <a:prstGeom prst="rect">
            <a:avLst/>
          </a:prstGeom>
        </p:spPr>
      </p:pic>
    </p:spTree>
    <p:extLst>
      <p:ext uri="{BB962C8B-B14F-4D97-AF65-F5344CB8AC3E}">
        <p14:creationId xmlns:p14="http://schemas.microsoft.com/office/powerpoint/2010/main" val="144967339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Lst>
  <p:hf hdr="0" dt="0"/>
  <p:txStyles>
    <p:titleStyle>
      <a:lvl1pPr algn="ctr"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590" y="867103"/>
            <a:ext cx="6977320" cy="32892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783749"/>
      </p:ext>
    </p:extLst>
  </p:cSld>
  <p:clrMap bg1="lt1" tx1="dk1" bg2="lt2" tx2="dk2" accent1="accent1" accent2="accent2" accent3="accent3" accent4="accent4" accent5="accent5" accent6="accent6" hlink="hlink" folHlink="folHlink"/>
  <p:sldLayoutIdLst>
    <p:sldLayoutId id="2147484023" r:id="rId1"/>
    <p:sldLayoutId id="2147484024" r:id="rId2"/>
  </p:sldLayoutIdLst>
  <p:hf hdr="0" dt="0"/>
  <p:txStyles>
    <p:titleStyle>
      <a:lvl1pPr algn="ctr"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t="27909" r="55453" b="5932"/>
          <a:stretch/>
        </p:blipFill>
        <p:spPr>
          <a:xfrm>
            <a:off x="5389842" y="-25401"/>
            <a:ext cx="3761778" cy="5168901"/>
          </a:xfrm>
          <a:prstGeom prst="rect">
            <a:avLst/>
          </a:prstGeom>
        </p:spPr>
      </p:pic>
      <p:sp>
        <p:nvSpPr>
          <p:cNvPr id="2" name="Title Placeholder 1"/>
          <p:cNvSpPr>
            <a:spLocks noGrp="1"/>
          </p:cNvSpPr>
          <p:nvPr>
            <p:ph type="title"/>
          </p:nvPr>
        </p:nvSpPr>
        <p:spPr>
          <a:xfrm>
            <a:off x="1275893" y="375920"/>
            <a:ext cx="6592215" cy="708963"/>
          </a:xfrm>
          <a:prstGeom prst="roundRect">
            <a:avLst/>
          </a:prstGeom>
          <a:solidFill>
            <a:schemeClr val="accent1">
              <a:lumMod val="50000"/>
              <a:alpha val="80000"/>
            </a:schemeClr>
          </a:solidFill>
          <a:ln w="12700" cmpd="sng">
            <a:solidFill>
              <a:schemeClr val="accent1">
                <a:lumMod val="50000"/>
              </a:schemeClr>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89560" y="1196341"/>
            <a:ext cx="8533219" cy="33708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spect="1"/>
          </p:cNvSpPr>
          <p:nvPr>
            <p:ph type="sldNum" sz="quarter" idx="4"/>
          </p:nvPr>
        </p:nvSpPr>
        <p:spPr>
          <a:xfrm>
            <a:off x="8575161" y="4620735"/>
            <a:ext cx="501131" cy="496836"/>
          </a:xfrm>
          <a:prstGeom prst="ellipse">
            <a:avLst/>
          </a:prstGeom>
          <a:solidFill>
            <a:srgbClr val="659465"/>
          </a:solidFill>
        </p:spPr>
        <p:txBody>
          <a:bodyPr vert="horz" lIns="91440" tIns="45720" rIns="91440" bIns="45720" rtlCol="0" anchor="ctr"/>
          <a:lstStyle>
            <a:lvl1pPr algn="ctr">
              <a:defRPr sz="1100" b="1">
                <a:solidFill>
                  <a:schemeClr val="bg1"/>
                </a:solidFill>
              </a:defRPr>
            </a:lvl1pPr>
          </a:lstStyle>
          <a:p>
            <a:fld id="{26D31FA6-A05C-A742-B6C3-5531699466D4}" type="slidenum">
              <a:rPr lang="en-US" smtClean="0"/>
              <a:pPr/>
              <a:t>‹#›</a:t>
            </a:fld>
            <a:endParaRPr lang="en-US" dirty="0"/>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88191" y="4713384"/>
            <a:ext cx="2285998" cy="365760"/>
          </a:xfrm>
          <a:prstGeom prst="rect">
            <a:avLst/>
          </a:prstGeom>
        </p:spPr>
      </p:pic>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361472"/>
            <a:ext cx="1806870" cy="731520"/>
          </a:xfrm>
          <a:prstGeom prst="rect">
            <a:avLst/>
          </a:prstGeom>
        </p:spPr>
      </p:pic>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855510" y="4680720"/>
            <a:ext cx="1616584" cy="431089"/>
          </a:xfrm>
          <a:prstGeom prst="rect">
            <a:avLst/>
          </a:prstGeom>
        </p:spPr>
      </p:pic>
      <p:cxnSp>
        <p:nvCxnSpPr>
          <p:cNvPr id="5" name="Straight Connector 4"/>
          <p:cNvCxnSpPr/>
          <p:nvPr userDrawn="1"/>
        </p:nvCxnSpPr>
        <p:spPr>
          <a:xfrm>
            <a:off x="802640" y="4590072"/>
            <a:ext cx="8148320" cy="0"/>
          </a:xfrm>
          <a:prstGeom prst="line">
            <a:avLst/>
          </a:prstGeom>
        </p:spPr>
        <p:style>
          <a:lnRef idx="3">
            <a:schemeClr val="accent6"/>
          </a:lnRef>
          <a:fillRef idx="0">
            <a:schemeClr val="accent6"/>
          </a:fillRef>
          <a:effectRef idx="2">
            <a:schemeClr val="accent6"/>
          </a:effectRef>
          <a:fontRef idx="minor">
            <a:schemeClr val="tx1"/>
          </a:fontRef>
        </p:style>
      </p:cxnSp>
      <p:pic>
        <p:nvPicPr>
          <p:cNvPr id="13" name="Picture 1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952474" y="4690524"/>
            <a:ext cx="1142307" cy="411480"/>
          </a:xfrm>
          <a:prstGeom prst="rect">
            <a:avLst/>
          </a:prstGeom>
        </p:spPr>
      </p:pic>
    </p:spTree>
    <p:extLst>
      <p:ext uri="{BB962C8B-B14F-4D97-AF65-F5344CB8AC3E}">
        <p14:creationId xmlns:p14="http://schemas.microsoft.com/office/powerpoint/2010/main" val="1412169224"/>
      </p:ext>
    </p:extLst>
  </p:cSld>
  <p:clrMap bg1="lt1" tx1="dk1" bg2="lt2" tx2="dk2" accent1="accent1" accent2="accent2" accent3="accent3" accent4="accent4" accent5="accent5" accent6="accent6" hlink="hlink" folHlink="folHlink"/>
  <p:sldLayoutIdLst>
    <p:sldLayoutId id="2147484006"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25" r:id="rId10"/>
  </p:sldLayoutIdLst>
  <p:hf hdr="0" dt="0"/>
  <p:txStyles>
    <p:titleStyle>
      <a:lvl1pPr algn="ctr" defTabSz="914400" rtl="0" eaLnBrk="1" latinLnBrk="0" hangingPunct="1">
        <a:lnSpc>
          <a:spcPct val="90000"/>
        </a:lnSpc>
        <a:spcBef>
          <a:spcPct val="0"/>
        </a:spcBef>
        <a:buNone/>
        <a:defRPr sz="36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package" Target="../embeddings/Microsoft_Word_Document.doc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dirty="0"/>
              <a:t>Raleigh/Wake County Triple P </a:t>
            </a:r>
          </a:p>
          <a:p>
            <a:r>
              <a:rPr lang="en-US" dirty="0"/>
              <a:t>Friday, April 7</a:t>
            </a:r>
            <a:r>
              <a:rPr lang="en-US" baseline="30000" dirty="0"/>
              <a:t>th</a:t>
            </a:r>
            <a:r>
              <a:rPr lang="en-US" dirty="0"/>
              <a:t>, 2017</a:t>
            </a:r>
          </a:p>
        </p:txBody>
      </p:sp>
      <p:sp>
        <p:nvSpPr>
          <p:cNvPr id="8" name="Subtitle 7"/>
          <p:cNvSpPr>
            <a:spLocks noGrp="1"/>
          </p:cNvSpPr>
          <p:nvPr>
            <p:ph type="subTitle" idx="1"/>
          </p:nvPr>
        </p:nvSpPr>
        <p:spPr/>
        <p:txBody>
          <a:bodyPr>
            <a:normAutofit/>
          </a:bodyPr>
          <a:lstStyle/>
          <a:p>
            <a:endParaRPr lang="en-US" sz="1800" dirty="0"/>
          </a:p>
          <a:p>
            <a:r>
              <a:rPr lang="en-US" sz="1800" dirty="0"/>
              <a:t>NCIC-TP Implementation Support</a:t>
            </a:r>
          </a:p>
        </p:txBody>
      </p:sp>
      <p:sp>
        <p:nvSpPr>
          <p:cNvPr id="9" name="Title 8"/>
          <p:cNvSpPr>
            <a:spLocks noGrp="1"/>
          </p:cNvSpPr>
          <p:nvPr>
            <p:ph type="ctrTitle"/>
          </p:nvPr>
        </p:nvSpPr>
        <p:spPr/>
        <p:txBody>
          <a:bodyPr/>
          <a:lstStyle/>
          <a:p>
            <a:br>
              <a:rPr lang="en-US" dirty="0"/>
            </a:br>
            <a:r>
              <a:rPr lang="en-US" dirty="0"/>
              <a:t>Leadership &amp; Implementation Teams</a:t>
            </a:r>
          </a:p>
        </p:txBody>
      </p:sp>
    </p:spTree>
    <p:extLst>
      <p:ext uri="{BB962C8B-B14F-4D97-AF65-F5344CB8AC3E}">
        <p14:creationId xmlns:p14="http://schemas.microsoft.com/office/powerpoint/2010/main" val="24347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84174415"/>
              </p:ext>
            </p:extLst>
          </p:nvPr>
        </p:nvGraphicFramePr>
        <p:xfrm>
          <a:off x="355741" y="1069840"/>
          <a:ext cx="8432518" cy="2926080"/>
        </p:xfrm>
        <a:graphic>
          <a:graphicData uri="http://schemas.openxmlformats.org/drawingml/2006/table">
            <a:tbl>
              <a:tblPr firstRow="1" bandRow="1">
                <a:tableStyleId>{5C22544A-7EE6-4342-B048-85BDC9FD1C3A}</a:tableStyleId>
              </a:tblPr>
              <a:tblGrid>
                <a:gridCol w="1310499">
                  <a:extLst>
                    <a:ext uri="{9D8B030D-6E8A-4147-A177-3AD203B41FA5}">
                      <a16:colId xmlns:a16="http://schemas.microsoft.com/office/drawing/2014/main" val="20000"/>
                    </a:ext>
                  </a:extLst>
                </a:gridCol>
                <a:gridCol w="7122019">
                  <a:extLst>
                    <a:ext uri="{9D8B030D-6E8A-4147-A177-3AD203B41FA5}">
                      <a16:colId xmlns:a16="http://schemas.microsoft.com/office/drawing/2014/main" val="20001"/>
                    </a:ext>
                  </a:extLst>
                </a:gridCol>
              </a:tblGrid>
              <a:tr h="2865120">
                <a:tc>
                  <a:txBody>
                    <a:bodyPr/>
                    <a:lstStyle/>
                    <a:p>
                      <a:pPr algn="ctr"/>
                      <a:r>
                        <a:rPr lang="en-US" sz="2000" b="1" dirty="0">
                          <a:solidFill>
                            <a:srgbClr val="000000"/>
                          </a:solidFill>
                          <a:latin typeface="Perpetua"/>
                          <a:cs typeface="Perpetua"/>
                        </a:rPr>
                        <a:t>Executive</a:t>
                      </a:r>
                    </a:p>
                  </a:txBody>
                  <a:tcPr anchor="ctr">
                    <a:solidFill>
                      <a:srgbClr val="D0D8E8"/>
                    </a:solidFill>
                  </a:tcPr>
                </a:tc>
                <a:tc>
                  <a:txBody>
                    <a:bodyPr/>
                    <a:lstStyle/>
                    <a:p>
                      <a:pPr marL="230188" indent="-230188" algn="l">
                        <a:spcAft>
                          <a:spcPts val="600"/>
                        </a:spcAft>
                        <a:buFont typeface="+mj-lt"/>
                        <a:buAutoNum type="arabicPeriod"/>
                      </a:pPr>
                      <a:r>
                        <a:rPr lang="en-US" sz="1900" b="0" u="none" dirty="0">
                          <a:solidFill>
                            <a:srgbClr val="000000"/>
                          </a:solidFill>
                          <a:latin typeface="Perpetua"/>
                          <a:cs typeface="Perpetua"/>
                        </a:rPr>
                        <a:t>Demonstrate ongoing </a:t>
                      </a:r>
                      <a:r>
                        <a:rPr lang="en-US" sz="1900" b="1" u="none" dirty="0">
                          <a:solidFill>
                            <a:srgbClr val="000000"/>
                          </a:solidFill>
                          <a:latin typeface="Perpetua"/>
                          <a:cs typeface="Perpetua"/>
                        </a:rPr>
                        <a:t>commitment to the implementation and scaling </a:t>
                      </a:r>
                      <a:r>
                        <a:rPr lang="en-US" sz="1900" b="0" u="none" dirty="0">
                          <a:solidFill>
                            <a:srgbClr val="000000"/>
                          </a:solidFill>
                          <a:latin typeface="Perpetua"/>
                          <a:cs typeface="Perpetua"/>
                        </a:rPr>
                        <a:t>of</a:t>
                      </a:r>
                      <a:r>
                        <a:rPr lang="en-US" sz="1900" b="0" u="none" baseline="0" dirty="0">
                          <a:solidFill>
                            <a:srgbClr val="000000"/>
                          </a:solidFill>
                          <a:latin typeface="Perpetua"/>
                          <a:cs typeface="Perpetua"/>
                        </a:rPr>
                        <a:t> </a:t>
                      </a:r>
                      <a:r>
                        <a:rPr lang="en-US" sz="1900" b="0" u="none" dirty="0">
                          <a:solidFill>
                            <a:srgbClr val="000000"/>
                          </a:solidFill>
                          <a:latin typeface="Perpetua"/>
                          <a:cs typeface="Perpetua"/>
                        </a:rPr>
                        <a:t>Triple P to achieve intended outcomes for community children and families.</a:t>
                      </a:r>
                    </a:p>
                    <a:p>
                      <a:pPr marL="230188" indent="-230188" algn="l">
                        <a:spcAft>
                          <a:spcPts val="600"/>
                        </a:spcAft>
                        <a:buFont typeface="+mj-lt"/>
                        <a:buAutoNum type="arabicPeriod"/>
                      </a:pPr>
                      <a:r>
                        <a:rPr lang="en-US" sz="1900" b="0" u="none" dirty="0">
                          <a:solidFill>
                            <a:srgbClr val="000000"/>
                          </a:solidFill>
                          <a:latin typeface="Perpetua"/>
                          <a:cs typeface="Perpetua"/>
                        </a:rPr>
                        <a:t>Demonstrate ongoing </a:t>
                      </a:r>
                      <a:r>
                        <a:rPr lang="en-US" sz="1900" b="1" u="none" dirty="0">
                          <a:solidFill>
                            <a:srgbClr val="000000"/>
                          </a:solidFill>
                          <a:latin typeface="Perpetua"/>
                          <a:cs typeface="Perpetua"/>
                        </a:rPr>
                        <a:t>commitment to community and tribal partnerships </a:t>
                      </a:r>
                      <a:r>
                        <a:rPr lang="en-US" sz="1900" b="0" u="none" dirty="0">
                          <a:solidFill>
                            <a:srgbClr val="000000"/>
                          </a:solidFill>
                          <a:latin typeface="Perpetua"/>
                          <a:cs typeface="Perpetua"/>
                        </a:rPr>
                        <a:t>to ensure cultural values and experiences are incorporated into practice and system changes.</a:t>
                      </a:r>
                    </a:p>
                    <a:p>
                      <a:pPr marL="230188" indent="-230188" algn="l">
                        <a:spcAft>
                          <a:spcPts val="600"/>
                        </a:spcAft>
                        <a:buFont typeface="+mj-lt"/>
                        <a:buAutoNum type="arabicPeriod"/>
                      </a:pPr>
                      <a:r>
                        <a:rPr lang="en-US" sz="1900" b="0" u="none" dirty="0">
                          <a:solidFill>
                            <a:srgbClr val="000000"/>
                          </a:solidFill>
                          <a:latin typeface="Perpetua"/>
                          <a:cs typeface="Perpetua"/>
                        </a:rPr>
                        <a:t>Create appropriate </a:t>
                      </a:r>
                      <a:r>
                        <a:rPr lang="en-US" sz="1900" b="1" u="none" dirty="0">
                          <a:solidFill>
                            <a:srgbClr val="000000"/>
                          </a:solidFill>
                          <a:latin typeface="Perpetua"/>
                          <a:cs typeface="Perpetua"/>
                        </a:rPr>
                        <a:t>opportunities for change </a:t>
                      </a:r>
                      <a:r>
                        <a:rPr lang="en-US" sz="1900" b="0" u="none" dirty="0">
                          <a:solidFill>
                            <a:srgbClr val="000000"/>
                          </a:solidFill>
                          <a:latin typeface="Perpetua"/>
                          <a:cs typeface="Perpetua"/>
                        </a:rPr>
                        <a:t>within the community prevention system.</a:t>
                      </a:r>
                    </a:p>
                    <a:p>
                      <a:pPr marL="230188" indent="-230188" algn="l">
                        <a:spcAft>
                          <a:spcPts val="600"/>
                        </a:spcAft>
                        <a:buFont typeface="+mj-lt"/>
                        <a:buAutoNum type="arabicPeriod"/>
                      </a:pPr>
                      <a:r>
                        <a:rPr lang="en-US" sz="1900" b="1" u="none" dirty="0">
                          <a:solidFill>
                            <a:srgbClr val="000000"/>
                          </a:solidFill>
                          <a:latin typeface="Perpetua"/>
                          <a:cs typeface="Perpetua"/>
                        </a:rPr>
                        <a:t>Nurture systems changes </a:t>
                      </a:r>
                      <a:r>
                        <a:rPr lang="en-US" sz="1900" b="0" u="none" dirty="0">
                          <a:solidFill>
                            <a:srgbClr val="000000"/>
                          </a:solidFill>
                          <a:latin typeface="Perpetua"/>
                          <a:cs typeface="Perpetua"/>
                        </a:rPr>
                        <a:t>once they are underway.</a:t>
                      </a:r>
                    </a:p>
                  </a:txBody>
                  <a:tcPr anchor="ctr">
                    <a:solidFill>
                      <a:srgbClr val="D0D8E8"/>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1275893" y="183157"/>
            <a:ext cx="6592215" cy="708963"/>
          </a:xfrm>
        </p:spPr>
        <p:txBody>
          <a:bodyPr>
            <a:noAutofit/>
          </a:bodyPr>
          <a:lstStyle/>
          <a:p>
            <a:pPr>
              <a:spcAft>
                <a:spcPts val="600"/>
              </a:spcAft>
            </a:pPr>
            <a:r>
              <a:rPr lang="en-US" sz="2000" u="sng" dirty="0"/>
              <a:t>Active Implementation &amp; Scaling Functions</a:t>
            </a:r>
            <a:br>
              <a:rPr lang="en-US" sz="2000" dirty="0"/>
            </a:br>
            <a:r>
              <a:rPr lang="en-US" sz="2800" dirty="0"/>
              <a:t>Leadership and Management</a:t>
            </a:r>
            <a:endParaRPr lang="en-US" sz="2000" dirty="0"/>
          </a:p>
        </p:txBody>
      </p:sp>
      <p:sp>
        <p:nvSpPr>
          <p:cNvPr id="6" name="TextBox 5"/>
          <p:cNvSpPr txBox="1"/>
          <p:nvPr/>
        </p:nvSpPr>
        <p:spPr>
          <a:xfrm>
            <a:off x="5895474" y="4188514"/>
            <a:ext cx="2847474" cy="415498"/>
          </a:xfrm>
          <a:prstGeom prst="rect">
            <a:avLst/>
          </a:prstGeom>
          <a:noFill/>
        </p:spPr>
        <p:txBody>
          <a:bodyPr wrap="square" rtlCol="0">
            <a:spAutoFit/>
          </a:bodyPr>
          <a:lstStyle/>
          <a:p>
            <a:r>
              <a:rPr lang="en-US" sz="1050" dirty="0"/>
              <a:t>Aldridge, Boothroyd, Fleming, Lofts-Jarboe, Morrow, Ritchie, &amp; Sebian (2016)</a:t>
            </a:r>
          </a:p>
        </p:txBody>
      </p:sp>
      <p:sp>
        <p:nvSpPr>
          <p:cNvPr id="3" name="Slide Number Placeholder 2"/>
          <p:cNvSpPr>
            <a:spLocks noGrp="1"/>
          </p:cNvSpPr>
          <p:nvPr>
            <p:ph type="sldNum" sz="quarter" idx="12"/>
          </p:nvPr>
        </p:nvSpPr>
        <p:spPr/>
        <p:txBody>
          <a:bodyPr/>
          <a:lstStyle/>
          <a:p>
            <a:fld id="{26D31FA6-A05C-A742-B6C3-5531699466D4}" type="slidenum">
              <a:rPr lang="en-US" smtClean="0"/>
              <a:t>10</a:t>
            </a:fld>
            <a:endParaRPr lang="en-US"/>
          </a:p>
        </p:txBody>
      </p:sp>
    </p:spTree>
    <p:extLst>
      <p:ext uri="{BB962C8B-B14F-4D97-AF65-F5344CB8AC3E}">
        <p14:creationId xmlns:p14="http://schemas.microsoft.com/office/powerpoint/2010/main" val="35129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392855194"/>
              </p:ext>
            </p:extLst>
          </p:nvPr>
        </p:nvGraphicFramePr>
        <p:xfrm>
          <a:off x="605790" y="3269996"/>
          <a:ext cx="7932420" cy="918519"/>
        </p:xfrm>
        <a:graphic>
          <a:graphicData uri="http://schemas.openxmlformats.org/drawingml/2006/table">
            <a:tbl>
              <a:tblPr firstRow="1" bandRow="1">
                <a:tableStyleId>{5C22544A-7EE6-4342-B048-85BDC9FD1C3A}</a:tableStyleId>
              </a:tblPr>
              <a:tblGrid>
                <a:gridCol w="1724440">
                  <a:extLst>
                    <a:ext uri="{9D8B030D-6E8A-4147-A177-3AD203B41FA5}">
                      <a16:colId xmlns:a16="http://schemas.microsoft.com/office/drawing/2014/main" val="20000"/>
                    </a:ext>
                  </a:extLst>
                </a:gridCol>
                <a:gridCol w="6207980">
                  <a:extLst>
                    <a:ext uri="{9D8B030D-6E8A-4147-A177-3AD203B41FA5}">
                      <a16:colId xmlns:a16="http://schemas.microsoft.com/office/drawing/2014/main" val="20001"/>
                    </a:ext>
                  </a:extLst>
                </a:gridCol>
              </a:tblGrid>
              <a:tr h="918519">
                <a:tc>
                  <a:txBody>
                    <a:bodyPr/>
                    <a:lstStyle/>
                    <a:p>
                      <a:pPr algn="ctr"/>
                      <a:r>
                        <a:rPr lang="en-US" sz="1800" b="0" dirty="0">
                          <a:solidFill>
                            <a:schemeClr val="tx1"/>
                          </a:solidFill>
                        </a:rPr>
                        <a:t>Day-to-Day</a:t>
                      </a:r>
                    </a:p>
                  </a:txBody>
                  <a:tcPr marL="68580" marR="68580" marT="34290" marB="34290" anchor="ctr">
                    <a:solidFill>
                      <a:srgbClr val="FFCECA"/>
                    </a:solidFill>
                  </a:tcPr>
                </a:tc>
                <a:tc>
                  <a:txBody>
                    <a:bodyPr/>
                    <a:lstStyle/>
                    <a:p>
                      <a:pPr marL="230188" indent="-230188" algn="l">
                        <a:buFont typeface="+mj-lt"/>
                        <a:buAutoNum type="arabicPeriod"/>
                      </a:pPr>
                      <a:r>
                        <a:rPr lang="en-US" sz="1800" b="0" dirty="0">
                          <a:solidFill>
                            <a:schemeClr val="tx1"/>
                          </a:solidFill>
                          <a:latin typeface="Perpetua" panose="02020502060401020303" pitchFamily="18" charset="0"/>
                        </a:rPr>
                        <a:t>Ensure buy-in and readiness for stage-based work</a:t>
                      </a:r>
                    </a:p>
                    <a:p>
                      <a:pPr marL="230188" marR="0" indent="-230188" algn="l" defTabSz="914400" rtl="0" eaLnBrk="1" fontAlgn="auto" latinLnBrk="0" hangingPunct="1">
                        <a:lnSpc>
                          <a:spcPct val="100000"/>
                        </a:lnSpc>
                        <a:spcBef>
                          <a:spcPts val="0"/>
                        </a:spcBef>
                        <a:spcAft>
                          <a:spcPts val="0"/>
                        </a:spcAft>
                        <a:buClrTx/>
                        <a:buSzTx/>
                        <a:buFont typeface="+mj-lt"/>
                        <a:buAutoNum type="arabicPeriod"/>
                        <a:tabLst/>
                        <a:defRPr/>
                      </a:pPr>
                      <a:r>
                        <a:rPr lang="en-US" sz="1800" b="0" dirty="0">
                          <a:solidFill>
                            <a:schemeClr val="tx1"/>
                          </a:solidFill>
                          <a:latin typeface="Perpetua" panose="02020502060401020303" pitchFamily="18" charset="0"/>
                        </a:rPr>
                        <a:t>Organize,</a:t>
                      </a:r>
                      <a:r>
                        <a:rPr lang="en-US" sz="1800" b="0" baseline="0" dirty="0">
                          <a:solidFill>
                            <a:schemeClr val="tx1"/>
                          </a:solidFill>
                          <a:latin typeface="Perpetua" panose="02020502060401020303" pitchFamily="18" charset="0"/>
                        </a:rPr>
                        <a:t> </a:t>
                      </a:r>
                      <a:r>
                        <a:rPr lang="en-US" sz="1800" b="0" dirty="0">
                          <a:solidFill>
                            <a:schemeClr val="tx1"/>
                          </a:solidFill>
                          <a:latin typeface="Perpetua" panose="02020502060401020303" pitchFamily="18" charset="0"/>
                        </a:rPr>
                        <a:t>align, and sustain the implementation infrastructure</a:t>
                      </a:r>
                    </a:p>
                    <a:p>
                      <a:pPr marL="230188" indent="-230188" algn="l">
                        <a:buFont typeface="+mj-lt"/>
                        <a:buAutoNum type="arabicPeriod"/>
                      </a:pPr>
                      <a:r>
                        <a:rPr lang="en-US" sz="1800" b="0" dirty="0">
                          <a:solidFill>
                            <a:schemeClr val="tx1"/>
                          </a:solidFill>
                          <a:latin typeface="Perpetua" panose="02020502060401020303" pitchFamily="18" charset="0"/>
                        </a:rPr>
                        <a:t>Actively </a:t>
                      </a:r>
                      <a:r>
                        <a:rPr lang="en-US" sz="1800" b="0" baseline="0" dirty="0">
                          <a:solidFill>
                            <a:schemeClr val="tx1"/>
                          </a:solidFill>
                          <a:latin typeface="Perpetua" panose="02020502060401020303" pitchFamily="18" charset="0"/>
                        </a:rPr>
                        <a:t>u</a:t>
                      </a:r>
                      <a:r>
                        <a:rPr lang="en-US" sz="1800" b="0" dirty="0">
                          <a:solidFill>
                            <a:schemeClr val="tx1"/>
                          </a:solidFill>
                          <a:latin typeface="Perpetua" panose="02020502060401020303" pitchFamily="18" charset="0"/>
                        </a:rPr>
                        <a:t>se data and other information for continuous improvement</a:t>
                      </a:r>
                    </a:p>
                  </a:txBody>
                  <a:tcPr marL="68580" marR="68580" marT="34290" marB="34290" anchor="ctr">
                    <a:solidFill>
                      <a:srgbClr val="FFCECA"/>
                    </a:solidFill>
                  </a:tcPr>
                </a:tc>
                <a:extLst>
                  <a:ext uri="{0D108BD9-81ED-4DB2-BD59-A6C34878D82A}">
                    <a16:rowId xmlns:a16="http://schemas.microsoft.com/office/drawing/2014/main" val="10000"/>
                  </a:ext>
                </a:extLst>
              </a:tr>
            </a:tbl>
          </a:graphicData>
        </a:graphic>
      </p:graphicFrame>
      <p:graphicFrame>
        <p:nvGraphicFramePr>
          <p:cNvPr id="15" name="Content Placeholder 7"/>
          <p:cNvGraphicFramePr>
            <a:graphicFrameLocks/>
          </p:cNvGraphicFramePr>
          <p:nvPr>
            <p:extLst>
              <p:ext uri="{D42A27DB-BD31-4B8C-83A1-F6EECF244321}">
                <p14:modId xmlns:p14="http://schemas.microsoft.com/office/powerpoint/2010/main" val="548435106"/>
              </p:ext>
            </p:extLst>
          </p:nvPr>
        </p:nvGraphicFramePr>
        <p:xfrm>
          <a:off x="605790" y="1009650"/>
          <a:ext cx="7932420" cy="606920"/>
        </p:xfrm>
        <a:graphic>
          <a:graphicData uri="http://schemas.openxmlformats.org/drawingml/2006/table">
            <a:tbl>
              <a:tblPr firstRow="1" bandRow="1">
                <a:tableStyleId>{5C22544A-7EE6-4342-B048-85BDC9FD1C3A}</a:tableStyleId>
              </a:tblPr>
              <a:tblGrid>
                <a:gridCol w="7932420">
                  <a:extLst>
                    <a:ext uri="{9D8B030D-6E8A-4147-A177-3AD203B41FA5}">
                      <a16:colId xmlns:a16="http://schemas.microsoft.com/office/drawing/2014/main" val="20000"/>
                    </a:ext>
                  </a:extLst>
                </a:gridCol>
              </a:tblGrid>
              <a:tr h="606920">
                <a:tc>
                  <a:txBody>
                    <a:bodyPr/>
                    <a:lstStyle/>
                    <a:p>
                      <a:pPr algn="ctr"/>
                      <a:r>
                        <a:rPr lang="en-US" sz="2100" dirty="0"/>
                        <a:t>Leadership</a:t>
                      </a:r>
                      <a:r>
                        <a:rPr lang="en-US" sz="2100" baseline="0" dirty="0"/>
                        <a:t> &amp; Management</a:t>
                      </a:r>
                      <a:endParaRPr lang="en-US" sz="2100" b="0" baseline="0" dirty="0"/>
                    </a:p>
                  </a:txBody>
                  <a:tcPr marL="68580" marR="68580" marT="34290" marB="34290" anchor="ct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2"/>
          </p:nvPr>
        </p:nvSpPr>
        <p:spPr/>
        <p:txBody>
          <a:bodyPr/>
          <a:lstStyle/>
          <a:p>
            <a:fld id="{5F67DB42-FDAA-45D6-9E3C-E62AAF5EAA3A}" type="slidenum">
              <a:rPr lang="en-US" smtClean="0"/>
              <a:pPr/>
              <a:t>11</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472656516"/>
              </p:ext>
            </p:extLst>
          </p:nvPr>
        </p:nvGraphicFramePr>
        <p:xfrm>
          <a:off x="605790" y="1605026"/>
          <a:ext cx="7932420" cy="774954"/>
        </p:xfrm>
        <a:graphic>
          <a:graphicData uri="http://schemas.openxmlformats.org/drawingml/2006/table">
            <a:tbl>
              <a:tblPr firstRow="1" bandRow="1">
                <a:tableStyleId>{5C22544A-7EE6-4342-B048-85BDC9FD1C3A}</a:tableStyleId>
              </a:tblPr>
              <a:tblGrid>
                <a:gridCol w="1724440">
                  <a:extLst>
                    <a:ext uri="{9D8B030D-6E8A-4147-A177-3AD203B41FA5}">
                      <a16:colId xmlns:a16="http://schemas.microsoft.com/office/drawing/2014/main" val="20000"/>
                    </a:ext>
                  </a:extLst>
                </a:gridCol>
                <a:gridCol w="6207980">
                  <a:extLst>
                    <a:ext uri="{9D8B030D-6E8A-4147-A177-3AD203B41FA5}">
                      <a16:colId xmlns:a16="http://schemas.microsoft.com/office/drawing/2014/main" val="20001"/>
                    </a:ext>
                  </a:extLst>
                </a:gridCol>
              </a:tblGrid>
              <a:tr h="774954">
                <a:tc>
                  <a:txBody>
                    <a:bodyPr/>
                    <a:lstStyle/>
                    <a:p>
                      <a:pPr algn="ctr"/>
                      <a:r>
                        <a:rPr lang="en-US" sz="1800" b="0" dirty="0">
                          <a:solidFill>
                            <a:schemeClr val="tx1"/>
                          </a:solidFill>
                        </a:rPr>
                        <a:t>Executive</a:t>
                      </a:r>
                    </a:p>
                  </a:txBody>
                  <a:tcPr marL="68580" marR="68580" marT="34290" marB="34290" anchor="ctr">
                    <a:solidFill>
                      <a:srgbClr val="D0D8E8"/>
                    </a:solidFill>
                  </a:tcPr>
                </a:tc>
                <a:tc>
                  <a:txBody>
                    <a:bodyPr/>
                    <a:lstStyle/>
                    <a:p>
                      <a:pPr marL="230188" indent="-230188" algn="l">
                        <a:buFont typeface="+mj-lt"/>
                        <a:buAutoNum type="arabicPeriod"/>
                      </a:pPr>
                      <a:r>
                        <a:rPr lang="en-US" sz="1800" b="0" u="none" dirty="0">
                          <a:solidFill>
                            <a:schemeClr val="tx1"/>
                          </a:solidFill>
                          <a:latin typeface="Perpetua" panose="02020502060401020303" pitchFamily="18" charset="0"/>
                        </a:rPr>
                        <a:t>Demonstrate commitment</a:t>
                      </a:r>
                    </a:p>
                    <a:p>
                      <a:pPr marL="230188" indent="-230188" algn="l">
                        <a:buFont typeface="+mj-lt"/>
                        <a:buAutoNum type="arabicPeriod"/>
                      </a:pPr>
                      <a:r>
                        <a:rPr lang="en-US" sz="1800" b="0" u="none" dirty="0">
                          <a:solidFill>
                            <a:schemeClr val="tx1"/>
                          </a:solidFill>
                          <a:latin typeface="Perpetua" panose="02020502060401020303" pitchFamily="18" charset="0"/>
                        </a:rPr>
                        <a:t>Create and nurture appropriate opportunities for change</a:t>
                      </a:r>
                    </a:p>
                  </a:txBody>
                  <a:tcPr marL="68580" marR="68580" marT="34290" marB="34290" anchor="ctr">
                    <a:solidFill>
                      <a:srgbClr val="D0D8E8"/>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7857522"/>
              </p:ext>
            </p:extLst>
          </p:nvPr>
        </p:nvGraphicFramePr>
        <p:xfrm>
          <a:off x="605790" y="2390140"/>
          <a:ext cx="7932420" cy="891540"/>
        </p:xfrm>
        <a:graphic>
          <a:graphicData uri="http://schemas.openxmlformats.org/drawingml/2006/table">
            <a:tbl>
              <a:tblPr firstRow="1" bandRow="1">
                <a:tableStyleId>{5C22544A-7EE6-4342-B048-85BDC9FD1C3A}</a:tableStyleId>
              </a:tblPr>
              <a:tblGrid>
                <a:gridCol w="1724440">
                  <a:extLst>
                    <a:ext uri="{9D8B030D-6E8A-4147-A177-3AD203B41FA5}">
                      <a16:colId xmlns:a16="http://schemas.microsoft.com/office/drawing/2014/main" val="20000"/>
                    </a:ext>
                  </a:extLst>
                </a:gridCol>
                <a:gridCol w="6207980">
                  <a:extLst>
                    <a:ext uri="{9D8B030D-6E8A-4147-A177-3AD203B41FA5}">
                      <a16:colId xmlns:a16="http://schemas.microsoft.com/office/drawing/2014/main" val="20001"/>
                    </a:ext>
                  </a:extLst>
                </a:gridCol>
              </a:tblGrid>
              <a:tr h="774954">
                <a:tc>
                  <a:txBody>
                    <a:bodyPr/>
                    <a:lstStyle/>
                    <a:p>
                      <a:pPr algn="ctr"/>
                      <a:r>
                        <a:rPr lang="en-US" sz="1800" b="0" dirty="0">
                          <a:solidFill>
                            <a:schemeClr val="tx1"/>
                          </a:solidFill>
                        </a:rPr>
                        <a:t>Cross-System</a:t>
                      </a:r>
                    </a:p>
                  </a:txBody>
                  <a:tcPr marL="68580" marR="68580" marT="34290" marB="34290" anchor="ctr">
                    <a:solidFill>
                      <a:schemeClr val="accent6">
                        <a:lumMod val="20000"/>
                        <a:lumOff val="80000"/>
                      </a:schemeClr>
                    </a:solidFill>
                  </a:tcPr>
                </a:tc>
                <a:tc>
                  <a:txBody>
                    <a:bodyPr/>
                    <a:lstStyle/>
                    <a:p>
                      <a:pPr marL="230188" indent="-230188" algn="l">
                        <a:buFont typeface="+mj-lt"/>
                        <a:buAutoNum type="arabicPeriod"/>
                      </a:pPr>
                      <a:r>
                        <a:rPr lang="en-US" sz="1800" b="0" dirty="0">
                          <a:solidFill>
                            <a:schemeClr val="tx1"/>
                          </a:solidFill>
                          <a:latin typeface="Perpetua" panose="02020502060401020303" pitchFamily="18" charset="0"/>
                        </a:rPr>
                        <a:t>Select and align Triple P interventions and coalition agencies</a:t>
                      </a:r>
                    </a:p>
                    <a:p>
                      <a:pPr marL="230188" indent="-230188" algn="l">
                        <a:buFont typeface="+mj-lt"/>
                        <a:buAutoNum type="arabicPeriod"/>
                      </a:pPr>
                      <a:r>
                        <a:rPr lang="en-US" sz="1800" b="0" dirty="0">
                          <a:solidFill>
                            <a:schemeClr val="tx1"/>
                          </a:solidFill>
                          <a:latin typeface="Perpetua" panose="02020502060401020303" pitchFamily="18" charset="0"/>
                        </a:rPr>
                        <a:t>Recommend policy and practice solutions</a:t>
                      </a:r>
                    </a:p>
                    <a:p>
                      <a:pPr marL="230188" indent="-230188" algn="l">
                        <a:buFont typeface="+mj-lt"/>
                        <a:buAutoNum type="arabicPeriod"/>
                      </a:pPr>
                      <a:r>
                        <a:rPr lang="en-US" sz="1800" b="0" dirty="0">
                          <a:solidFill>
                            <a:schemeClr val="tx1"/>
                          </a:solidFill>
                          <a:latin typeface="Perpetua" panose="02020502060401020303" pitchFamily="18" charset="0"/>
                        </a:rPr>
                        <a:t>Communicate changes and successes</a:t>
                      </a:r>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5895474" y="4188514"/>
            <a:ext cx="2847474" cy="415498"/>
          </a:xfrm>
          <a:prstGeom prst="rect">
            <a:avLst/>
          </a:prstGeom>
          <a:noFill/>
        </p:spPr>
        <p:txBody>
          <a:bodyPr wrap="square" rtlCol="0">
            <a:spAutoFit/>
          </a:bodyPr>
          <a:lstStyle/>
          <a:p>
            <a:r>
              <a:rPr lang="en-US" sz="1050" dirty="0"/>
              <a:t>Aldridge, Boothroyd, Fleming, Lofts-Jarboe, Morrow, Ritchie, &amp; Sebian (2016)</a:t>
            </a:r>
          </a:p>
        </p:txBody>
      </p:sp>
      <p:sp>
        <p:nvSpPr>
          <p:cNvPr id="10" name="Title 4"/>
          <p:cNvSpPr txBox="1">
            <a:spLocks/>
          </p:cNvSpPr>
          <p:nvPr/>
        </p:nvSpPr>
        <p:spPr>
          <a:xfrm>
            <a:off x="1275893" y="171818"/>
            <a:ext cx="6592215" cy="708963"/>
          </a:xfrm>
          <a:prstGeom prst="roundRect">
            <a:avLst/>
          </a:prstGeom>
          <a:solidFill>
            <a:schemeClr val="accent1">
              <a:lumMod val="50000"/>
              <a:alpha val="80000"/>
            </a:schemeClr>
          </a:solidFill>
          <a:ln w="12700" cmpd="sng">
            <a:solidFill>
              <a:schemeClr val="accent1">
                <a:lumMod val="50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3600" b="0" kern="1200">
                <a:solidFill>
                  <a:schemeClr val="bg1"/>
                </a:solidFill>
                <a:latin typeface="+mj-lt"/>
                <a:ea typeface="+mj-ea"/>
                <a:cs typeface="+mj-cs"/>
              </a:defRPr>
            </a:lvl1pPr>
          </a:lstStyle>
          <a:p>
            <a:pPr>
              <a:lnSpc>
                <a:spcPct val="100000"/>
              </a:lnSpc>
            </a:pPr>
            <a:r>
              <a:rPr lang="en-US" sz="2800"/>
              <a:t>Active Implementation &amp; Scaling Functions</a:t>
            </a:r>
            <a:endParaRPr lang="en-US" sz="2800" dirty="0"/>
          </a:p>
        </p:txBody>
      </p:sp>
    </p:spTree>
    <p:extLst>
      <p:ext uri="{BB962C8B-B14F-4D97-AF65-F5344CB8AC3E}">
        <p14:creationId xmlns:p14="http://schemas.microsoft.com/office/powerpoint/2010/main" val="307266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41179912"/>
              </p:ext>
            </p:extLst>
          </p:nvPr>
        </p:nvGraphicFramePr>
        <p:xfrm>
          <a:off x="292608" y="1127026"/>
          <a:ext cx="8558784" cy="2941320"/>
        </p:xfrm>
        <a:graphic>
          <a:graphicData uri="http://schemas.openxmlformats.org/drawingml/2006/table">
            <a:tbl>
              <a:tblPr firstRow="1" bandRow="1">
                <a:tableStyleId>{5C22544A-7EE6-4342-B048-85BDC9FD1C3A}</a:tableStyleId>
              </a:tblPr>
              <a:tblGrid>
                <a:gridCol w="1214883">
                  <a:extLst>
                    <a:ext uri="{9D8B030D-6E8A-4147-A177-3AD203B41FA5}">
                      <a16:colId xmlns:a16="http://schemas.microsoft.com/office/drawing/2014/main" val="20000"/>
                    </a:ext>
                  </a:extLst>
                </a:gridCol>
                <a:gridCol w="7343901">
                  <a:extLst>
                    <a:ext uri="{9D8B030D-6E8A-4147-A177-3AD203B41FA5}">
                      <a16:colId xmlns:a16="http://schemas.microsoft.com/office/drawing/2014/main" val="20001"/>
                    </a:ext>
                  </a:extLst>
                </a:gridCol>
              </a:tblGrid>
              <a:tr h="2613660">
                <a:tc>
                  <a:txBody>
                    <a:bodyPr/>
                    <a:lstStyle/>
                    <a:p>
                      <a:pPr algn="ctr"/>
                      <a:r>
                        <a:rPr lang="en-US" sz="2000" b="1" dirty="0">
                          <a:solidFill>
                            <a:srgbClr val="000000"/>
                          </a:solidFill>
                          <a:latin typeface="Perpetua"/>
                          <a:cs typeface="Perpetua"/>
                        </a:rPr>
                        <a:t>Cross-System</a:t>
                      </a:r>
                    </a:p>
                  </a:txBody>
                  <a:tcPr anchor="ctr">
                    <a:solidFill>
                      <a:schemeClr val="accent6">
                        <a:lumMod val="20000"/>
                        <a:lumOff val="80000"/>
                      </a:schemeClr>
                    </a:solidFill>
                  </a:tcPr>
                </a:tc>
                <a:tc>
                  <a:txBody>
                    <a:bodyPr/>
                    <a:lstStyle/>
                    <a:p>
                      <a:pPr marL="230188" indent="-230188" algn="l">
                        <a:spcAft>
                          <a:spcPts val="600"/>
                        </a:spcAft>
                        <a:buFont typeface="+mj-lt"/>
                        <a:buAutoNum type="arabicPeriod"/>
                      </a:pPr>
                      <a:r>
                        <a:rPr lang="en-US" sz="1800" b="0" dirty="0">
                          <a:solidFill>
                            <a:srgbClr val="000000"/>
                          </a:solidFill>
                          <a:latin typeface="Perpetua"/>
                          <a:cs typeface="Perpetua"/>
                        </a:rPr>
                        <a:t>Select </a:t>
                      </a:r>
                      <a:r>
                        <a:rPr lang="en-US" sz="1800" b="1" dirty="0">
                          <a:solidFill>
                            <a:srgbClr val="000000"/>
                          </a:solidFill>
                          <a:latin typeface="Perpetua"/>
                          <a:cs typeface="Perpetua"/>
                        </a:rPr>
                        <a:t>Triple P interventions </a:t>
                      </a:r>
                      <a:r>
                        <a:rPr lang="en-US" sz="1800" b="0" dirty="0">
                          <a:solidFill>
                            <a:srgbClr val="000000"/>
                          </a:solidFill>
                          <a:latin typeface="Perpetua"/>
                          <a:cs typeface="Perpetua"/>
                        </a:rPr>
                        <a:t>to respond</a:t>
                      </a:r>
                      <a:r>
                        <a:rPr lang="en-US" sz="1800" b="0" baseline="0" dirty="0">
                          <a:solidFill>
                            <a:srgbClr val="000000"/>
                          </a:solidFill>
                          <a:latin typeface="Perpetua"/>
                          <a:cs typeface="Perpetua"/>
                        </a:rPr>
                        <a:t> to </a:t>
                      </a:r>
                      <a:r>
                        <a:rPr lang="en-US" sz="1800" b="1" baseline="0" dirty="0">
                          <a:solidFill>
                            <a:srgbClr val="000000"/>
                          </a:solidFill>
                          <a:latin typeface="Perpetua"/>
                          <a:cs typeface="Perpetua"/>
                        </a:rPr>
                        <a:t>identified community needs</a:t>
                      </a:r>
                      <a:r>
                        <a:rPr lang="en-US" sz="1800" b="0" dirty="0">
                          <a:solidFill>
                            <a:srgbClr val="000000"/>
                          </a:solidFill>
                          <a:latin typeface="Perpetua"/>
                          <a:cs typeface="Perpetua"/>
                        </a:rPr>
                        <a:t>.</a:t>
                      </a:r>
                    </a:p>
                    <a:p>
                      <a:pPr marL="230188" marR="0" indent="-230188" algn="l" defTabSz="914400" rtl="0" eaLnBrk="1" fontAlgn="auto" latinLnBrk="0" hangingPunct="1">
                        <a:lnSpc>
                          <a:spcPct val="100000"/>
                        </a:lnSpc>
                        <a:spcBef>
                          <a:spcPts val="0"/>
                        </a:spcBef>
                        <a:spcAft>
                          <a:spcPts val="600"/>
                        </a:spcAft>
                        <a:buClrTx/>
                        <a:buSzTx/>
                        <a:buFont typeface="+mj-lt"/>
                        <a:buAutoNum type="arabicPeriod"/>
                        <a:tabLst/>
                        <a:defRPr/>
                      </a:pPr>
                      <a:r>
                        <a:rPr lang="en-US" sz="1800" b="0" dirty="0">
                          <a:solidFill>
                            <a:srgbClr val="000000"/>
                          </a:solidFill>
                          <a:latin typeface="Perpetua"/>
                          <a:cs typeface="Perpetua"/>
                        </a:rPr>
                        <a:t>Ensure that Triple P interventions are </a:t>
                      </a:r>
                      <a:r>
                        <a:rPr lang="en-US" sz="1800" b="1" dirty="0">
                          <a:solidFill>
                            <a:srgbClr val="000000"/>
                          </a:solidFill>
                          <a:latin typeface="Perpetua"/>
                          <a:cs typeface="Perpetua"/>
                        </a:rPr>
                        <a:t>teachable</a:t>
                      </a:r>
                      <a:r>
                        <a:rPr lang="en-US" sz="1800" b="0" dirty="0">
                          <a:solidFill>
                            <a:srgbClr val="000000"/>
                          </a:solidFill>
                          <a:latin typeface="Perpetua"/>
                          <a:cs typeface="Perpetua"/>
                        </a:rPr>
                        <a:t>, </a:t>
                      </a:r>
                      <a:r>
                        <a:rPr lang="en-US" sz="1800" b="1" dirty="0">
                          <a:solidFill>
                            <a:srgbClr val="000000"/>
                          </a:solidFill>
                          <a:latin typeface="Perpetua"/>
                          <a:cs typeface="Perpetua"/>
                        </a:rPr>
                        <a:t>learnable</a:t>
                      </a:r>
                      <a:r>
                        <a:rPr lang="en-US" sz="1800" b="0" dirty="0">
                          <a:solidFill>
                            <a:srgbClr val="000000"/>
                          </a:solidFill>
                          <a:latin typeface="Perpetua"/>
                          <a:cs typeface="Perpetua"/>
                        </a:rPr>
                        <a:t>, </a:t>
                      </a:r>
                      <a:r>
                        <a:rPr lang="en-US" sz="1800" b="1" dirty="0">
                          <a:solidFill>
                            <a:srgbClr val="000000"/>
                          </a:solidFill>
                          <a:latin typeface="Perpetua"/>
                          <a:cs typeface="Perpetua"/>
                        </a:rPr>
                        <a:t>doable</a:t>
                      </a:r>
                      <a:r>
                        <a:rPr lang="en-US" sz="1800" b="0" dirty="0">
                          <a:solidFill>
                            <a:srgbClr val="000000"/>
                          </a:solidFill>
                          <a:latin typeface="Perpetua"/>
                          <a:cs typeface="Perpetua"/>
                        </a:rPr>
                        <a:t>, and </a:t>
                      </a:r>
                      <a:r>
                        <a:rPr lang="en-US" sz="1800" b="1" dirty="0">
                          <a:solidFill>
                            <a:srgbClr val="000000"/>
                          </a:solidFill>
                          <a:latin typeface="Perpetua"/>
                          <a:cs typeface="Perpetua"/>
                        </a:rPr>
                        <a:t>assessable</a:t>
                      </a:r>
                      <a:r>
                        <a:rPr lang="en-US" sz="1800" b="0" dirty="0">
                          <a:solidFill>
                            <a:srgbClr val="000000"/>
                          </a:solidFill>
                          <a:latin typeface="Perpetua"/>
                          <a:cs typeface="Perpetua"/>
                        </a:rPr>
                        <a:t> in practice.</a:t>
                      </a:r>
                    </a:p>
                    <a:p>
                      <a:pPr marL="230188" marR="0" indent="-230188" algn="l" defTabSz="914400" rtl="0" eaLnBrk="1" fontAlgn="auto" latinLnBrk="0" hangingPunct="1">
                        <a:lnSpc>
                          <a:spcPct val="100000"/>
                        </a:lnSpc>
                        <a:spcBef>
                          <a:spcPts val="0"/>
                        </a:spcBef>
                        <a:spcAft>
                          <a:spcPts val="600"/>
                        </a:spcAft>
                        <a:buClrTx/>
                        <a:buSzTx/>
                        <a:buFont typeface="+mj-lt"/>
                        <a:buAutoNum type="arabicPeriod"/>
                        <a:tabLst/>
                        <a:defRPr/>
                      </a:pPr>
                      <a:r>
                        <a:rPr lang="en-US" sz="1800" b="0" dirty="0">
                          <a:solidFill>
                            <a:srgbClr val="000000"/>
                          </a:solidFill>
                          <a:latin typeface="Perpetua"/>
                          <a:cs typeface="Perpetua"/>
                        </a:rPr>
                        <a:t>Align </a:t>
                      </a:r>
                      <a:r>
                        <a:rPr lang="en-US" sz="1800" b="1" dirty="0">
                          <a:solidFill>
                            <a:srgbClr val="000000"/>
                          </a:solidFill>
                          <a:latin typeface="Perpetua"/>
                          <a:cs typeface="Perpetua"/>
                        </a:rPr>
                        <a:t>Triple P interventions </a:t>
                      </a:r>
                      <a:r>
                        <a:rPr lang="en-US" sz="1800" b="0" dirty="0">
                          <a:solidFill>
                            <a:srgbClr val="000000"/>
                          </a:solidFill>
                          <a:latin typeface="Perpetua"/>
                          <a:cs typeface="Perpetua"/>
                        </a:rPr>
                        <a:t>under a </a:t>
                      </a:r>
                      <a:r>
                        <a:rPr lang="en-US" sz="1800" b="1" dirty="0">
                          <a:solidFill>
                            <a:srgbClr val="000000"/>
                          </a:solidFill>
                          <a:latin typeface="Perpetua"/>
                          <a:cs typeface="Perpetua"/>
                        </a:rPr>
                        <a:t>common approach </a:t>
                      </a:r>
                      <a:r>
                        <a:rPr lang="en-US" sz="1800" b="0" dirty="0">
                          <a:solidFill>
                            <a:srgbClr val="000000"/>
                          </a:solidFill>
                          <a:latin typeface="Perpetua"/>
                          <a:cs typeface="Perpetua"/>
                        </a:rPr>
                        <a:t>to implementation.</a:t>
                      </a:r>
                    </a:p>
                    <a:p>
                      <a:pPr marL="230188" indent="-230188" algn="l">
                        <a:spcAft>
                          <a:spcPts val="600"/>
                        </a:spcAft>
                        <a:buFont typeface="+mj-lt"/>
                        <a:buAutoNum type="arabicPeriod"/>
                      </a:pPr>
                      <a:r>
                        <a:rPr lang="en-US" sz="1800" b="0" dirty="0">
                          <a:solidFill>
                            <a:srgbClr val="000000"/>
                          </a:solidFill>
                          <a:latin typeface="Perpetua"/>
                          <a:cs typeface="Perpetua"/>
                        </a:rPr>
                        <a:t>Select and align</a:t>
                      </a:r>
                      <a:r>
                        <a:rPr lang="en-US" sz="1800" b="0" baseline="0" dirty="0">
                          <a:solidFill>
                            <a:srgbClr val="000000"/>
                          </a:solidFill>
                          <a:latin typeface="Perpetua"/>
                          <a:cs typeface="Perpetua"/>
                        </a:rPr>
                        <a:t> </a:t>
                      </a:r>
                      <a:r>
                        <a:rPr lang="en-US" sz="1800" b="1" baseline="0" dirty="0">
                          <a:solidFill>
                            <a:srgbClr val="000000"/>
                          </a:solidFill>
                          <a:latin typeface="Perpetua"/>
                          <a:cs typeface="Perpetua"/>
                        </a:rPr>
                        <a:t>community service agencies </a:t>
                      </a:r>
                      <a:r>
                        <a:rPr lang="en-US" sz="1800" b="0" baseline="0" dirty="0">
                          <a:solidFill>
                            <a:srgbClr val="000000"/>
                          </a:solidFill>
                          <a:latin typeface="Perpetua"/>
                          <a:cs typeface="Perpetua"/>
                        </a:rPr>
                        <a:t>to attain community-wide reach.</a:t>
                      </a:r>
                      <a:endParaRPr lang="en-US" sz="1800" b="0" dirty="0">
                        <a:solidFill>
                          <a:srgbClr val="000000"/>
                        </a:solidFill>
                        <a:latin typeface="Perpetua"/>
                        <a:cs typeface="Perpetua"/>
                      </a:endParaRPr>
                    </a:p>
                    <a:p>
                      <a:pPr marL="230188" indent="-230188" algn="l">
                        <a:spcAft>
                          <a:spcPts val="600"/>
                        </a:spcAft>
                        <a:buFont typeface="+mj-lt"/>
                        <a:buAutoNum type="arabicPeriod"/>
                      </a:pPr>
                      <a:r>
                        <a:rPr lang="en-US" sz="1800" b="0" dirty="0">
                          <a:solidFill>
                            <a:srgbClr val="000000"/>
                          </a:solidFill>
                          <a:latin typeface="Perpetua"/>
                          <a:cs typeface="Perpetua"/>
                        </a:rPr>
                        <a:t>Review and recommend solutions to </a:t>
                      </a:r>
                      <a:r>
                        <a:rPr lang="en-US" sz="1800" b="1" dirty="0">
                          <a:solidFill>
                            <a:srgbClr val="000000"/>
                          </a:solidFill>
                          <a:latin typeface="Perpetua"/>
                          <a:cs typeface="Perpetua"/>
                        </a:rPr>
                        <a:t>shared implementation barriers and system needs</a:t>
                      </a:r>
                      <a:r>
                        <a:rPr lang="en-US" sz="1800" b="0" dirty="0">
                          <a:solidFill>
                            <a:srgbClr val="000000"/>
                          </a:solidFill>
                          <a:latin typeface="Perpetua"/>
                          <a:cs typeface="Perpetua"/>
                        </a:rPr>
                        <a:t>,</a:t>
                      </a:r>
                      <a:r>
                        <a:rPr lang="en-US" sz="1800" b="0" baseline="0" dirty="0">
                          <a:solidFill>
                            <a:srgbClr val="000000"/>
                          </a:solidFill>
                          <a:latin typeface="Perpetua"/>
                          <a:cs typeface="Perpetua"/>
                        </a:rPr>
                        <a:t> incorporating diverse perspectives</a:t>
                      </a:r>
                      <a:r>
                        <a:rPr lang="en-US" sz="1800" b="0" dirty="0">
                          <a:solidFill>
                            <a:srgbClr val="000000"/>
                          </a:solidFill>
                          <a:latin typeface="Perpetua"/>
                          <a:cs typeface="Perpetua"/>
                        </a:rPr>
                        <a:t>. </a:t>
                      </a:r>
                    </a:p>
                    <a:p>
                      <a:pPr marL="230188" indent="-230188" algn="l">
                        <a:spcAft>
                          <a:spcPts val="600"/>
                        </a:spcAft>
                        <a:buFont typeface="+mj-lt"/>
                        <a:buAutoNum type="arabicPeriod"/>
                      </a:pPr>
                      <a:r>
                        <a:rPr lang="en-US" sz="1800" b="0" dirty="0">
                          <a:solidFill>
                            <a:srgbClr val="000000"/>
                          </a:solidFill>
                          <a:latin typeface="Perpetua"/>
                          <a:cs typeface="Perpetua"/>
                        </a:rPr>
                        <a:t>Facilitate and normalize communication about systems changes and successes </a:t>
                      </a:r>
                      <a:r>
                        <a:rPr lang="en-US" sz="1800" b="1" dirty="0">
                          <a:solidFill>
                            <a:srgbClr val="000000"/>
                          </a:solidFill>
                          <a:latin typeface="Perpetua"/>
                          <a:cs typeface="Perpetua"/>
                        </a:rPr>
                        <a:t>among and across all stakeholders </a:t>
                      </a:r>
                      <a:r>
                        <a:rPr lang="en-US" sz="1800" b="0" dirty="0">
                          <a:solidFill>
                            <a:srgbClr val="000000"/>
                          </a:solidFill>
                          <a:latin typeface="Perpetua"/>
                          <a:cs typeface="Perpetua"/>
                        </a:rPr>
                        <a:t>and</a:t>
                      </a:r>
                      <a:r>
                        <a:rPr lang="en-US" sz="1800" b="1" dirty="0">
                          <a:solidFill>
                            <a:srgbClr val="000000"/>
                          </a:solidFill>
                          <a:latin typeface="Perpetua"/>
                          <a:cs typeface="Perpetua"/>
                        </a:rPr>
                        <a:t> community members.</a:t>
                      </a:r>
                      <a:endParaRPr lang="en-US" sz="1800" b="0" dirty="0">
                        <a:solidFill>
                          <a:srgbClr val="000000"/>
                        </a:solidFill>
                        <a:latin typeface="Perpetua"/>
                        <a:cs typeface="Perpetua"/>
                      </a:endParaRPr>
                    </a:p>
                  </a:txBody>
                  <a:tcPr anchor="ct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6" name="Title 1"/>
          <p:cNvSpPr>
            <a:spLocks noGrp="1"/>
          </p:cNvSpPr>
          <p:nvPr>
            <p:ph type="title"/>
          </p:nvPr>
        </p:nvSpPr>
        <p:spPr>
          <a:xfrm>
            <a:off x="1275893" y="183157"/>
            <a:ext cx="6592215" cy="708963"/>
          </a:xfrm>
        </p:spPr>
        <p:txBody>
          <a:bodyPr>
            <a:noAutofit/>
          </a:bodyPr>
          <a:lstStyle/>
          <a:p>
            <a:pPr>
              <a:spcAft>
                <a:spcPts val="600"/>
              </a:spcAft>
            </a:pPr>
            <a:r>
              <a:rPr lang="en-US" sz="2000" u="sng" dirty="0"/>
              <a:t>Active Implementation &amp; Scaling Functions</a:t>
            </a:r>
            <a:br>
              <a:rPr lang="en-US" sz="2000" dirty="0"/>
            </a:br>
            <a:r>
              <a:rPr lang="en-US" sz="2800" dirty="0"/>
              <a:t>Leadership and Management</a:t>
            </a:r>
            <a:endParaRPr lang="en-US" sz="2000" dirty="0"/>
          </a:p>
        </p:txBody>
      </p:sp>
      <p:sp>
        <p:nvSpPr>
          <p:cNvPr id="7" name="TextBox 6"/>
          <p:cNvSpPr txBox="1"/>
          <p:nvPr/>
        </p:nvSpPr>
        <p:spPr>
          <a:xfrm>
            <a:off x="5895474" y="4188514"/>
            <a:ext cx="2847474" cy="415498"/>
          </a:xfrm>
          <a:prstGeom prst="rect">
            <a:avLst/>
          </a:prstGeom>
          <a:noFill/>
        </p:spPr>
        <p:txBody>
          <a:bodyPr wrap="square" rtlCol="0">
            <a:spAutoFit/>
          </a:bodyPr>
          <a:lstStyle/>
          <a:p>
            <a:r>
              <a:rPr lang="en-US" sz="1050" dirty="0"/>
              <a:t>Aldridge, Boothroyd, Fleming, Lofts-Jarboe, Morrow, Ritchie, &amp; Sebian (2016)</a:t>
            </a:r>
          </a:p>
        </p:txBody>
      </p:sp>
      <p:sp>
        <p:nvSpPr>
          <p:cNvPr id="2" name="Slide Number Placeholder 1"/>
          <p:cNvSpPr>
            <a:spLocks noGrp="1"/>
          </p:cNvSpPr>
          <p:nvPr>
            <p:ph type="sldNum" sz="quarter" idx="12"/>
          </p:nvPr>
        </p:nvSpPr>
        <p:spPr/>
        <p:txBody>
          <a:bodyPr/>
          <a:lstStyle/>
          <a:p>
            <a:fld id="{26D31FA6-A05C-A742-B6C3-5531699466D4}" type="slidenum">
              <a:rPr lang="en-US" smtClean="0"/>
              <a:t>12</a:t>
            </a:fld>
            <a:endParaRPr lang="en-US"/>
          </a:p>
        </p:txBody>
      </p:sp>
    </p:spTree>
    <p:extLst>
      <p:ext uri="{BB962C8B-B14F-4D97-AF65-F5344CB8AC3E}">
        <p14:creationId xmlns:p14="http://schemas.microsoft.com/office/powerpoint/2010/main" val="411636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894851691"/>
              </p:ext>
            </p:extLst>
          </p:nvPr>
        </p:nvGraphicFramePr>
        <p:xfrm>
          <a:off x="605790" y="3269996"/>
          <a:ext cx="7932420" cy="918519"/>
        </p:xfrm>
        <a:graphic>
          <a:graphicData uri="http://schemas.openxmlformats.org/drawingml/2006/table">
            <a:tbl>
              <a:tblPr firstRow="1" bandRow="1">
                <a:tableStyleId>{5C22544A-7EE6-4342-B048-85BDC9FD1C3A}</a:tableStyleId>
              </a:tblPr>
              <a:tblGrid>
                <a:gridCol w="1724440">
                  <a:extLst>
                    <a:ext uri="{9D8B030D-6E8A-4147-A177-3AD203B41FA5}">
                      <a16:colId xmlns:a16="http://schemas.microsoft.com/office/drawing/2014/main" val="20000"/>
                    </a:ext>
                  </a:extLst>
                </a:gridCol>
                <a:gridCol w="6207980">
                  <a:extLst>
                    <a:ext uri="{9D8B030D-6E8A-4147-A177-3AD203B41FA5}">
                      <a16:colId xmlns:a16="http://schemas.microsoft.com/office/drawing/2014/main" val="20001"/>
                    </a:ext>
                  </a:extLst>
                </a:gridCol>
              </a:tblGrid>
              <a:tr h="918519">
                <a:tc>
                  <a:txBody>
                    <a:bodyPr/>
                    <a:lstStyle/>
                    <a:p>
                      <a:pPr algn="ctr"/>
                      <a:r>
                        <a:rPr lang="en-US" sz="1800" b="0" dirty="0">
                          <a:solidFill>
                            <a:schemeClr val="tx1"/>
                          </a:solidFill>
                        </a:rPr>
                        <a:t>Day-to-Day</a:t>
                      </a:r>
                    </a:p>
                  </a:txBody>
                  <a:tcPr marL="68580" marR="68580" marT="34290" marB="34290" anchor="ctr">
                    <a:solidFill>
                      <a:srgbClr val="FFCECA"/>
                    </a:solidFill>
                  </a:tcPr>
                </a:tc>
                <a:tc>
                  <a:txBody>
                    <a:bodyPr/>
                    <a:lstStyle/>
                    <a:p>
                      <a:pPr marL="230188" indent="-230188" algn="l">
                        <a:buFont typeface="+mj-lt"/>
                        <a:buAutoNum type="arabicPeriod"/>
                      </a:pPr>
                      <a:r>
                        <a:rPr lang="en-US" sz="1800" b="0" dirty="0">
                          <a:solidFill>
                            <a:schemeClr val="tx1"/>
                          </a:solidFill>
                          <a:latin typeface="Perpetua" panose="02020502060401020303" pitchFamily="18" charset="0"/>
                        </a:rPr>
                        <a:t>Ensure buy-in and readiness for stage-based work</a:t>
                      </a:r>
                    </a:p>
                    <a:p>
                      <a:pPr marL="230188" marR="0" indent="-230188" algn="l" defTabSz="914400" rtl="0" eaLnBrk="1" fontAlgn="auto" latinLnBrk="0" hangingPunct="1">
                        <a:lnSpc>
                          <a:spcPct val="100000"/>
                        </a:lnSpc>
                        <a:spcBef>
                          <a:spcPts val="0"/>
                        </a:spcBef>
                        <a:spcAft>
                          <a:spcPts val="0"/>
                        </a:spcAft>
                        <a:buClrTx/>
                        <a:buSzTx/>
                        <a:buFont typeface="+mj-lt"/>
                        <a:buAutoNum type="arabicPeriod"/>
                        <a:tabLst/>
                        <a:defRPr/>
                      </a:pPr>
                      <a:r>
                        <a:rPr lang="en-US" sz="1800" b="0" dirty="0">
                          <a:solidFill>
                            <a:schemeClr val="tx1"/>
                          </a:solidFill>
                          <a:latin typeface="Perpetua" panose="02020502060401020303" pitchFamily="18" charset="0"/>
                        </a:rPr>
                        <a:t>Organize,</a:t>
                      </a:r>
                      <a:r>
                        <a:rPr lang="en-US" sz="1800" b="0" baseline="0" dirty="0">
                          <a:solidFill>
                            <a:schemeClr val="tx1"/>
                          </a:solidFill>
                          <a:latin typeface="Perpetua" panose="02020502060401020303" pitchFamily="18" charset="0"/>
                        </a:rPr>
                        <a:t> </a:t>
                      </a:r>
                      <a:r>
                        <a:rPr lang="en-US" sz="1800" b="0" dirty="0">
                          <a:solidFill>
                            <a:schemeClr val="tx1"/>
                          </a:solidFill>
                          <a:latin typeface="Perpetua" panose="02020502060401020303" pitchFamily="18" charset="0"/>
                        </a:rPr>
                        <a:t>align, and sustain the implementation infrastructure</a:t>
                      </a:r>
                    </a:p>
                    <a:p>
                      <a:pPr marL="230188" indent="-230188" algn="l">
                        <a:buFont typeface="+mj-lt"/>
                        <a:buAutoNum type="arabicPeriod"/>
                      </a:pPr>
                      <a:r>
                        <a:rPr lang="en-US" sz="1800" b="0" dirty="0">
                          <a:solidFill>
                            <a:schemeClr val="tx1"/>
                          </a:solidFill>
                          <a:latin typeface="Perpetua" panose="02020502060401020303" pitchFamily="18" charset="0"/>
                        </a:rPr>
                        <a:t>Actively </a:t>
                      </a:r>
                      <a:r>
                        <a:rPr lang="en-US" sz="1800" b="0" baseline="0" dirty="0">
                          <a:solidFill>
                            <a:schemeClr val="tx1"/>
                          </a:solidFill>
                          <a:latin typeface="Perpetua" panose="02020502060401020303" pitchFamily="18" charset="0"/>
                        </a:rPr>
                        <a:t>u</a:t>
                      </a:r>
                      <a:r>
                        <a:rPr lang="en-US" sz="1800" b="0" dirty="0">
                          <a:solidFill>
                            <a:schemeClr val="tx1"/>
                          </a:solidFill>
                          <a:latin typeface="Perpetua" panose="02020502060401020303" pitchFamily="18" charset="0"/>
                        </a:rPr>
                        <a:t>se data and other information for continuous improvement</a:t>
                      </a:r>
                    </a:p>
                  </a:txBody>
                  <a:tcPr marL="68580" marR="68580" marT="34290" marB="34290" anchor="ctr">
                    <a:solidFill>
                      <a:srgbClr val="FFCECA"/>
                    </a:solidFill>
                  </a:tcPr>
                </a:tc>
                <a:extLst>
                  <a:ext uri="{0D108BD9-81ED-4DB2-BD59-A6C34878D82A}">
                    <a16:rowId xmlns:a16="http://schemas.microsoft.com/office/drawing/2014/main" val="10000"/>
                  </a:ext>
                </a:extLst>
              </a:tr>
            </a:tbl>
          </a:graphicData>
        </a:graphic>
      </p:graphicFrame>
      <p:graphicFrame>
        <p:nvGraphicFramePr>
          <p:cNvPr id="15" name="Content Placeholder 7"/>
          <p:cNvGraphicFramePr>
            <a:graphicFrameLocks/>
          </p:cNvGraphicFramePr>
          <p:nvPr>
            <p:extLst>
              <p:ext uri="{D42A27DB-BD31-4B8C-83A1-F6EECF244321}">
                <p14:modId xmlns:p14="http://schemas.microsoft.com/office/powerpoint/2010/main" val="1043013645"/>
              </p:ext>
            </p:extLst>
          </p:nvPr>
        </p:nvGraphicFramePr>
        <p:xfrm>
          <a:off x="605790" y="1009650"/>
          <a:ext cx="7932420" cy="606920"/>
        </p:xfrm>
        <a:graphic>
          <a:graphicData uri="http://schemas.openxmlformats.org/drawingml/2006/table">
            <a:tbl>
              <a:tblPr firstRow="1" bandRow="1">
                <a:tableStyleId>{5C22544A-7EE6-4342-B048-85BDC9FD1C3A}</a:tableStyleId>
              </a:tblPr>
              <a:tblGrid>
                <a:gridCol w="7932420">
                  <a:extLst>
                    <a:ext uri="{9D8B030D-6E8A-4147-A177-3AD203B41FA5}">
                      <a16:colId xmlns:a16="http://schemas.microsoft.com/office/drawing/2014/main" val="20000"/>
                    </a:ext>
                  </a:extLst>
                </a:gridCol>
              </a:tblGrid>
              <a:tr h="606920">
                <a:tc>
                  <a:txBody>
                    <a:bodyPr/>
                    <a:lstStyle/>
                    <a:p>
                      <a:pPr algn="ctr"/>
                      <a:r>
                        <a:rPr lang="en-US" sz="2100" dirty="0"/>
                        <a:t>Leadership</a:t>
                      </a:r>
                      <a:r>
                        <a:rPr lang="en-US" sz="2100" baseline="0" dirty="0"/>
                        <a:t> &amp; Management</a:t>
                      </a:r>
                      <a:endParaRPr lang="en-US" sz="2100" b="0" baseline="0" dirty="0"/>
                    </a:p>
                  </a:txBody>
                  <a:tcPr marL="68580" marR="68580" marT="34290" marB="34290" anchor="ct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2"/>
          </p:nvPr>
        </p:nvSpPr>
        <p:spPr/>
        <p:txBody>
          <a:bodyPr/>
          <a:lstStyle/>
          <a:p>
            <a:fld id="{5F67DB42-FDAA-45D6-9E3C-E62AAF5EAA3A}" type="slidenum">
              <a:rPr lang="en-US" smtClean="0"/>
              <a:pPr/>
              <a:t>13</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301449667"/>
              </p:ext>
            </p:extLst>
          </p:nvPr>
        </p:nvGraphicFramePr>
        <p:xfrm>
          <a:off x="605790" y="1605026"/>
          <a:ext cx="7932420" cy="774954"/>
        </p:xfrm>
        <a:graphic>
          <a:graphicData uri="http://schemas.openxmlformats.org/drawingml/2006/table">
            <a:tbl>
              <a:tblPr firstRow="1" bandRow="1">
                <a:tableStyleId>{5C22544A-7EE6-4342-B048-85BDC9FD1C3A}</a:tableStyleId>
              </a:tblPr>
              <a:tblGrid>
                <a:gridCol w="1724440">
                  <a:extLst>
                    <a:ext uri="{9D8B030D-6E8A-4147-A177-3AD203B41FA5}">
                      <a16:colId xmlns:a16="http://schemas.microsoft.com/office/drawing/2014/main" val="20000"/>
                    </a:ext>
                  </a:extLst>
                </a:gridCol>
                <a:gridCol w="6207980">
                  <a:extLst>
                    <a:ext uri="{9D8B030D-6E8A-4147-A177-3AD203B41FA5}">
                      <a16:colId xmlns:a16="http://schemas.microsoft.com/office/drawing/2014/main" val="20001"/>
                    </a:ext>
                  </a:extLst>
                </a:gridCol>
              </a:tblGrid>
              <a:tr h="774954">
                <a:tc>
                  <a:txBody>
                    <a:bodyPr/>
                    <a:lstStyle/>
                    <a:p>
                      <a:pPr algn="ctr"/>
                      <a:r>
                        <a:rPr lang="en-US" sz="1800" b="0" dirty="0">
                          <a:solidFill>
                            <a:schemeClr val="tx1"/>
                          </a:solidFill>
                        </a:rPr>
                        <a:t>Executive</a:t>
                      </a:r>
                    </a:p>
                  </a:txBody>
                  <a:tcPr marL="68580" marR="68580" marT="34290" marB="34290" anchor="ctr">
                    <a:solidFill>
                      <a:srgbClr val="D0D8E8"/>
                    </a:solidFill>
                  </a:tcPr>
                </a:tc>
                <a:tc>
                  <a:txBody>
                    <a:bodyPr/>
                    <a:lstStyle/>
                    <a:p>
                      <a:pPr marL="230188" indent="-230188" algn="l">
                        <a:buFont typeface="+mj-lt"/>
                        <a:buAutoNum type="arabicPeriod"/>
                      </a:pPr>
                      <a:r>
                        <a:rPr lang="en-US" sz="1800" b="0" u="none" dirty="0">
                          <a:solidFill>
                            <a:schemeClr val="tx1"/>
                          </a:solidFill>
                          <a:latin typeface="Perpetua" panose="02020502060401020303" pitchFamily="18" charset="0"/>
                        </a:rPr>
                        <a:t>Demonstrate commitment</a:t>
                      </a:r>
                    </a:p>
                    <a:p>
                      <a:pPr marL="230188" indent="-230188" algn="l">
                        <a:buFont typeface="+mj-lt"/>
                        <a:buAutoNum type="arabicPeriod"/>
                      </a:pPr>
                      <a:r>
                        <a:rPr lang="en-US" sz="1800" b="0" u="none" dirty="0">
                          <a:solidFill>
                            <a:schemeClr val="tx1"/>
                          </a:solidFill>
                          <a:latin typeface="Perpetua" panose="02020502060401020303" pitchFamily="18" charset="0"/>
                        </a:rPr>
                        <a:t>Create and nurture appropriate opportunities for change</a:t>
                      </a:r>
                    </a:p>
                  </a:txBody>
                  <a:tcPr marL="68580" marR="68580" marT="34290" marB="34290" anchor="ctr">
                    <a:solidFill>
                      <a:srgbClr val="D0D8E8"/>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38712430"/>
              </p:ext>
            </p:extLst>
          </p:nvPr>
        </p:nvGraphicFramePr>
        <p:xfrm>
          <a:off x="605790" y="2390140"/>
          <a:ext cx="7932420" cy="891539"/>
        </p:xfrm>
        <a:graphic>
          <a:graphicData uri="http://schemas.openxmlformats.org/drawingml/2006/table">
            <a:tbl>
              <a:tblPr firstRow="1" bandRow="1">
                <a:tableStyleId>{5C22544A-7EE6-4342-B048-85BDC9FD1C3A}</a:tableStyleId>
              </a:tblPr>
              <a:tblGrid>
                <a:gridCol w="1724440">
                  <a:extLst>
                    <a:ext uri="{9D8B030D-6E8A-4147-A177-3AD203B41FA5}">
                      <a16:colId xmlns:a16="http://schemas.microsoft.com/office/drawing/2014/main" val="20000"/>
                    </a:ext>
                  </a:extLst>
                </a:gridCol>
                <a:gridCol w="6207980">
                  <a:extLst>
                    <a:ext uri="{9D8B030D-6E8A-4147-A177-3AD203B41FA5}">
                      <a16:colId xmlns:a16="http://schemas.microsoft.com/office/drawing/2014/main" val="20001"/>
                    </a:ext>
                  </a:extLst>
                </a:gridCol>
              </a:tblGrid>
              <a:tr h="774954">
                <a:tc>
                  <a:txBody>
                    <a:bodyPr/>
                    <a:lstStyle/>
                    <a:p>
                      <a:pPr algn="ctr"/>
                      <a:r>
                        <a:rPr lang="en-US" sz="1800" b="0" dirty="0">
                          <a:solidFill>
                            <a:schemeClr val="tx1"/>
                          </a:solidFill>
                        </a:rPr>
                        <a:t>Cross-System</a:t>
                      </a:r>
                    </a:p>
                  </a:txBody>
                  <a:tcPr marL="68580" marR="68580" marT="34290" marB="34290" anchor="ctr">
                    <a:solidFill>
                      <a:schemeClr val="accent6">
                        <a:lumMod val="20000"/>
                        <a:lumOff val="80000"/>
                      </a:schemeClr>
                    </a:solidFill>
                  </a:tcPr>
                </a:tc>
                <a:tc>
                  <a:txBody>
                    <a:bodyPr/>
                    <a:lstStyle/>
                    <a:p>
                      <a:pPr marL="230188" indent="-230188" algn="l">
                        <a:buFont typeface="+mj-lt"/>
                        <a:buAutoNum type="arabicPeriod"/>
                      </a:pPr>
                      <a:r>
                        <a:rPr lang="en-US" sz="1800" b="0" dirty="0">
                          <a:solidFill>
                            <a:schemeClr val="tx1"/>
                          </a:solidFill>
                          <a:latin typeface="Perpetua" panose="02020502060401020303" pitchFamily="18" charset="0"/>
                        </a:rPr>
                        <a:t>Select and align Triple P interventions and coalition agencies</a:t>
                      </a:r>
                    </a:p>
                    <a:p>
                      <a:pPr marL="230188" indent="-230188" algn="l">
                        <a:buFont typeface="+mj-lt"/>
                        <a:buAutoNum type="arabicPeriod"/>
                      </a:pPr>
                      <a:r>
                        <a:rPr lang="en-US" sz="1800" b="0" dirty="0">
                          <a:solidFill>
                            <a:schemeClr val="tx1"/>
                          </a:solidFill>
                          <a:latin typeface="Perpetua" panose="02020502060401020303" pitchFamily="18" charset="0"/>
                        </a:rPr>
                        <a:t>Recommend policy and practice solutions</a:t>
                      </a:r>
                    </a:p>
                    <a:p>
                      <a:pPr marL="230188" indent="-230188" algn="l">
                        <a:buFont typeface="+mj-lt"/>
                        <a:buAutoNum type="arabicPeriod"/>
                      </a:pPr>
                      <a:r>
                        <a:rPr lang="en-US" sz="1800" b="0" dirty="0">
                          <a:solidFill>
                            <a:schemeClr val="tx1"/>
                          </a:solidFill>
                          <a:latin typeface="Perpetua" panose="02020502060401020303" pitchFamily="18" charset="0"/>
                        </a:rPr>
                        <a:t>Communicate changes and successes</a:t>
                      </a:r>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5895474" y="4188514"/>
            <a:ext cx="2847474" cy="415498"/>
          </a:xfrm>
          <a:prstGeom prst="rect">
            <a:avLst/>
          </a:prstGeom>
          <a:noFill/>
        </p:spPr>
        <p:txBody>
          <a:bodyPr wrap="square" rtlCol="0">
            <a:spAutoFit/>
          </a:bodyPr>
          <a:lstStyle/>
          <a:p>
            <a:r>
              <a:rPr lang="en-US" sz="1050" dirty="0"/>
              <a:t>Aldridge, Boothroyd, Fleming, Lofts-Jarboe, Morrow, Ritchie, &amp; Sebian (2016)</a:t>
            </a:r>
          </a:p>
        </p:txBody>
      </p:sp>
      <p:sp>
        <p:nvSpPr>
          <p:cNvPr id="10" name="Title 4"/>
          <p:cNvSpPr>
            <a:spLocks noGrp="1"/>
          </p:cNvSpPr>
          <p:nvPr>
            <p:ph type="title"/>
          </p:nvPr>
        </p:nvSpPr>
        <p:spPr>
          <a:xfrm>
            <a:off x="1275893" y="171818"/>
            <a:ext cx="6592215" cy="708963"/>
          </a:xfrm>
        </p:spPr>
        <p:txBody>
          <a:bodyPr>
            <a:normAutofit/>
          </a:bodyPr>
          <a:lstStyle/>
          <a:p>
            <a:pPr>
              <a:lnSpc>
                <a:spcPct val="100000"/>
              </a:lnSpc>
            </a:pPr>
            <a:r>
              <a:rPr lang="en-US" sz="2800" dirty="0"/>
              <a:t>Active Implementation &amp; Scaling Functions</a:t>
            </a:r>
          </a:p>
        </p:txBody>
      </p:sp>
    </p:spTree>
    <p:extLst>
      <p:ext uri="{BB962C8B-B14F-4D97-AF65-F5344CB8AC3E}">
        <p14:creationId xmlns:p14="http://schemas.microsoft.com/office/powerpoint/2010/main" val="84900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36264681"/>
              </p:ext>
            </p:extLst>
          </p:nvPr>
        </p:nvGraphicFramePr>
        <p:xfrm>
          <a:off x="292078" y="885870"/>
          <a:ext cx="8559844" cy="3337560"/>
        </p:xfrm>
        <a:graphic>
          <a:graphicData uri="http://schemas.openxmlformats.org/drawingml/2006/table">
            <a:tbl>
              <a:tblPr firstRow="1" bandRow="1">
                <a:tableStyleId>{5C22544A-7EE6-4342-B048-85BDC9FD1C3A}</a:tableStyleId>
              </a:tblPr>
              <a:tblGrid>
                <a:gridCol w="1215033">
                  <a:extLst>
                    <a:ext uri="{9D8B030D-6E8A-4147-A177-3AD203B41FA5}">
                      <a16:colId xmlns:a16="http://schemas.microsoft.com/office/drawing/2014/main" val="20000"/>
                    </a:ext>
                  </a:extLst>
                </a:gridCol>
                <a:gridCol w="7344811">
                  <a:extLst>
                    <a:ext uri="{9D8B030D-6E8A-4147-A177-3AD203B41FA5}">
                      <a16:colId xmlns:a16="http://schemas.microsoft.com/office/drawing/2014/main" val="20001"/>
                    </a:ext>
                  </a:extLst>
                </a:gridCol>
              </a:tblGrid>
              <a:tr h="3070860">
                <a:tc>
                  <a:txBody>
                    <a:bodyPr/>
                    <a:lstStyle/>
                    <a:p>
                      <a:pPr algn="ctr"/>
                      <a:r>
                        <a:rPr lang="en-US" sz="2000" b="1" dirty="0">
                          <a:solidFill>
                            <a:srgbClr val="000000"/>
                          </a:solidFill>
                          <a:latin typeface="Perpetua"/>
                          <a:cs typeface="Perpetua"/>
                        </a:rPr>
                        <a:t>Day-to-Day</a:t>
                      </a:r>
                    </a:p>
                  </a:txBody>
                  <a:tcPr anchor="ctr">
                    <a:solidFill>
                      <a:srgbClr val="FFCECA"/>
                    </a:solidFill>
                  </a:tcPr>
                </a:tc>
                <a:tc>
                  <a:txBody>
                    <a:bodyPr/>
                    <a:lstStyle/>
                    <a:p>
                      <a:pPr marL="230188" indent="-230188" algn="l">
                        <a:spcAft>
                          <a:spcPts val="300"/>
                        </a:spcAft>
                        <a:buFont typeface="+mj-lt"/>
                        <a:buAutoNum type="arabicPeriod"/>
                      </a:pPr>
                      <a:r>
                        <a:rPr lang="en-US" sz="1800" b="0" dirty="0">
                          <a:solidFill>
                            <a:srgbClr val="000000"/>
                          </a:solidFill>
                          <a:latin typeface="Perpetua"/>
                          <a:cs typeface="Perpetua"/>
                        </a:rPr>
                        <a:t>Assess and create </a:t>
                      </a:r>
                      <a:r>
                        <a:rPr lang="en-US" sz="1800" b="1" dirty="0">
                          <a:solidFill>
                            <a:srgbClr val="000000"/>
                          </a:solidFill>
                          <a:latin typeface="Perpetua"/>
                          <a:cs typeface="Perpetua"/>
                        </a:rPr>
                        <a:t>ongoing “buy-in” </a:t>
                      </a:r>
                      <a:r>
                        <a:rPr lang="en-US" sz="1800" b="0" dirty="0">
                          <a:solidFill>
                            <a:srgbClr val="000000"/>
                          </a:solidFill>
                          <a:latin typeface="Perpetua"/>
                          <a:cs typeface="Perpetua"/>
                        </a:rPr>
                        <a:t>and</a:t>
                      </a:r>
                      <a:r>
                        <a:rPr lang="en-US" sz="1800" b="1" dirty="0">
                          <a:solidFill>
                            <a:srgbClr val="000000"/>
                          </a:solidFill>
                          <a:latin typeface="Perpetua"/>
                          <a:cs typeface="Perpetua"/>
                        </a:rPr>
                        <a:t> readiness </a:t>
                      </a:r>
                      <a:r>
                        <a:rPr lang="en-US" sz="1800" b="0" dirty="0">
                          <a:solidFill>
                            <a:srgbClr val="000000"/>
                          </a:solidFill>
                          <a:latin typeface="Perpetua"/>
                          <a:cs typeface="Perpetua"/>
                        </a:rPr>
                        <a:t>across the community.</a:t>
                      </a:r>
                    </a:p>
                    <a:p>
                      <a:pPr marL="230188" indent="-230188" algn="l">
                        <a:spcAft>
                          <a:spcPts val="300"/>
                        </a:spcAft>
                        <a:buFont typeface="+mj-lt"/>
                        <a:buAutoNum type="arabicPeriod"/>
                      </a:pPr>
                      <a:r>
                        <a:rPr lang="en-US" sz="1800" b="0" dirty="0">
                          <a:solidFill>
                            <a:srgbClr val="000000"/>
                          </a:solidFill>
                          <a:latin typeface="Perpetua"/>
                          <a:cs typeface="Perpetua"/>
                        </a:rPr>
                        <a:t>Install, ensure aligned operation of, and sustain </a:t>
                      </a:r>
                      <a:r>
                        <a:rPr lang="en-US" sz="1800" b="1" dirty="0">
                          <a:solidFill>
                            <a:srgbClr val="000000"/>
                          </a:solidFill>
                          <a:latin typeface="Perpetua"/>
                          <a:cs typeface="Perpetua"/>
                        </a:rPr>
                        <a:t>implementation infrastructure </a:t>
                      </a:r>
                      <a:r>
                        <a:rPr lang="en-US" sz="1800" b="0" dirty="0">
                          <a:solidFill>
                            <a:srgbClr val="000000"/>
                          </a:solidFill>
                          <a:latin typeface="Perpetua"/>
                          <a:cs typeface="Perpetua"/>
                        </a:rPr>
                        <a:t>and best practices.</a:t>
                      </a:r>
                    </a:p>
                    <a:p>
                      <a:pPr marL="230188" indent="-230188" algn="l">
                        <a:spcAft>
                          <a:spcPts val="300"/>
                        </a:spcAft>
                        <a:buFont typeface="+mj-lt"/>
                        <a:buAutoNum type="arabicPeriod"/>
                      </a:pPr>
                      <a:r>
                        <a:rPr lang="en-US" sz="1800" b="0" dirty="0">
                          <a:solidFill>
                            <a:srgbClr val="000000"/>
                          </a:solidFill>
                          <a:latin typeface="Perpetua"/>
                          <a:cs typeface="Perpetua"/>
                        </a:rPr>
                        <a:t>Develop and implement </a:t>
                      </a:r>
                      <a:r>
                        <a:rPr lang="en-US" sz="1800" b="1" dirty="0">
                          <a:solidFill>
                            <a:srgbClr val="000000"/>
                          </a:solidFill>
                          <a:latin typeface="Perpetua"/>
                          <a:cs typeface="Perpetua"/>
                        </a:rPr>
                        <a:t>action plans </a:t>
                      </a:r>
                      <a:r>
                        <a:rPr lang="en-US" sz="1800" b="0" dirty="0">
                          <a:solidFill>
                            <a:srgbClr val="000000"/>
                          </a:solidFill>
                          <a:latin typeface="Perpetua"/>
                          <a:cs typeface="Perpetua"/>
                        </a:rPr>
                        <a:t>to manage stage-based work.</a:t>
                      </a:r>
                    </a:p>
                    <a:p>
                      <a:pPr marL="230188" indent="-230188" algn="l">
                        <a:spcAft>
                          <a:spcPts val="300"/>
                        </a:spcAft>
                        <a:buFont typeface="+mj-lt"/>
                        <a:buAutoNum type="arabicPeriod"/>
                      </a:pPr>
                      <a:r>
                        <a:rPr lang="en-US" sz="1800" b="0" dirty="0">
                          <a:solidFill>
                            <a:srgbClr val="000000"/>
                          </a:solidFill>
                          <a:latin typeface="Perpetua"/>
                          <a:cs typeface="Perpetua"/>
                        </a:rPr>
                        <a:t>Use data, including </a:t>
                      </a:r>
                      <a:r>
                        <a:rPr lang="en-US" sz="1800" b="1" dirty="0">
                          <a:solidFill>
                            <a:srgbClr val="000000"/>
                          </a:solidFill>
                          <a:latin typeface="Perpetua"/>
                          <a:cs typeface="Perpetua"/>
                        </a:rPr>
                        <a:t>fidelity </a:t>
                      </a:r>
                      <a:r>
                        <a:rPr lang="en-US" sz="1800" b="0" dirty="0">
                          <a:solidFill>
                            <a:srgbClr val="000000"/>
                          </a:solidFill>
                          <a:latin typeface="Perpetua"/>
                          <a:cs typeface="Perpetua"/>
                        </a:rPr>
                        <a:t>and</a:t>
                      </a:r>
                      <a:r>
                        <a:rPr lang="en-US" sz="1800" b="1" dirty="0">
                          <a:solidFill>
                            <a:srgbClr val="000000"/>
                          </a:solidFill>
                          <a:latin typeface="Perpetua"/>
                          <a:cs typeface="Perpetua"/>
                        </a:rPr>
                        <a:t> outcome data</a:t>
                      </a:r>
                      <a:r>
                        <a:rPr lang="en-US" sz="1800" b="0" dirty="0">
                          <a:solidFill>
                            <a:srgbClr val="000000"/>
                          </a:solidFill>
                          <a:latin typeface="Perpetua"/>
                          <a:cs typeface="Perpetua"/>
                        </a:rPr>
                        <a:t>, for continuous improvement.</a:t>
                      </a:r>
                    </a:p>
                    <a:p>
                      <a:pPr marL="230188" indent="-230188" algn="l">
                        <a:spcAft>
                          <a:spcPts val="300"/>
                        </a:spcAft>
                        <a:buFont typeface="+mj-lt"/>
                        <a:buAutoNum type="arabicPeriod"/>
                      </a:pPr>
                      <a:r>
                        <a:rPr lang="en-US" sz="1800" b="1" dirty="0">
                          <a:solidFill>
                            <a:srgbClr val="000000"/>
                          </a:solidFill>
                          <a:latin typeface="Perpetua"/>
                          <a:cs typeface="Perpetua"/>
                        </a:rPr>
                        <a:t>Involve key system and community partners</a:t>
                      </a:r>
                      <a:r>
                        <a:rPr lang="en-US" sz="1800" b="0" dirty="0">
                          <a:solidFill>
                            <a:srgbClr val="000000"/>
                          </a:solidFill>
                          <a:latin typeface="Perpetua"/>
                          <a:cs typeface="Perpetua"/>
                        </a:rPr>
                        <a:t>, including parents and families, in implementation activities and decision-making for system improvement.</a:t>
                      </a:r>
                    </a:p>
                    <a:p>
                      <a:pPr marL="230188" indent="-230188" algn="l">
                        <a:spcAft>
                          <a:spcPts val="300"/>
                        </a:spcAft>
                        <a:buFont typeface="+mj-lt"/>
                        <a:buAutoNum type="arabicPeriod"/>
                      </a:pPr>
                      <a:r>
                        <a:rPr lang="en-US" sz="1800" b="0" dirty="0">
                          <a:solidFill>
                            <a:srgbClr val="000000"/>
                          </a:solidFill>
                          <a:latin typeface="Perpetua"/>
                          <a:cs typeface="Perpetua"/>
                        </a:rPr>
                        <a:t>Organize and direct the </a:t>
                      </a:r>
                      <a:r>
                        <a:rPr lang="en-US" sz="1800" b="1" dirty="0">
                          <a:solidFill>
                            <a:srgbClr val="000000"/>
                          </a:solidFill>
                          <a:latin typeface="Perpetua"/>
                          <a:cs typeface="Perpetua"/>
                        </a:rPr>
                        <a:t>day-to-day flow of information </a:t>
                      </a:r>
                      <a:r>
                        <a:rPr lang="en-US" sz="1800" b="0" dirty="0">
                          <a:solidFill>
                            <a:srgbClr val="000000"/>
                          </a:solidFill>
                          <a:latin typeface="Perpetua"/>
                          <a:cs typeface="Perpetua"/>
                        </a:rPr>
                        <a:t>to support implementation.</a:t>
                      </a:r>
                    </a:p>
                    <a:p>
                      <a:pPr marL="230188" indent="-230188" algn="l">
                        <a:spcAft>
                          <a:spcPts val="300"/>
                        </a:spcAft>
                        <a:buFont typeface="+mj-lt"/>
                        <a:buAutoNum type="arabicPeriod"/>
                      </a:pPr>
                      <a:r>
                        <a:rPr lang="en-US" sz="1800" b="1" dirty="0">
                          <a:solidFill>
                            <a:srgbClr val="000000"/>
                          </a:solidFill>
                          <a:latin typeface="Perpetua"/>
                          <a:cs typeface="Perpetua"/>
                        </a:rPr>
                        <a:t>Identify and address implementation barriers </a:t>
                      </a:r>
                      <a:r>
                        <a:rPr lang="en-US" sz="1800" b="0" dirty="0">
                          <a:solidFill>
                            <a:srgbClr val="000000"/>
                          </a:solidFill>
                          <a:latin typeface="Perpetua"/>
                          <a:cs typeface="Perpetua"/>
                        </a:rPr>
                        <a:t>and ensure the spread of solutions to support successful implementation.</a:t>
                      </a:r>
                    </a:p>
                  </a:txBody>
                  <a:tcPr anchor="ctr">
                    <a:solidFill>
                      <a:srgbClr val="FFCECA"/>
                    </a:solidFill>
                  </a:tcPr>
                </a:tc>
                <a:extLst>
                  <a:ext uri="{0D108BD9-81ED-4DB2-BD59-A6C34878D82A}">
                    <a16:rowId xmlns:a16="http://schemas.microsoft.com/office/drawing/2014/main" val="10000"/>
                  </a:ext>
                </a:extLst>
              </a:tr>
            </a:tbl>
          </a:graphicData>
        </a:graphic>
      </p:graphicFrame>
      <p:sp>
        <p:nvSpPr>
          <p:cNvPr id="7" name="Title 1"/>
          <p:cNvSpPr>
            <a:spLocks noGrp="1"/>
          </p:cNvSpPr>
          <p:nvPr>
            <p:ph type="title"/>
          </p:nvPr>
        </p:nvSpPr>
        <p:spPr>
          <a:xfrm>
            <a:off x="1275893" y="126462"/>
            <a:ext cx="6592215" cy="708963"/>
          </a:xfrm>
        </p:spPr>
        <p:txBody>
          <a:bodyPr>
            <a:noAutofit/>
          </a:bodyPr>
          <a:lstStyle/>
          <a:p>
            <a:pPr>
              <a:spcAft>
                <a:spcPts val="600"/>
              </a:spcAft>
            </a:pPr>
            <a:r>
              <a:rPr lang="en-US" sz="2000" u="sng" dirty="0"/>
              <a:t>Active Implementation &amp; Scaling Functions</a:t>
            </a:r>
            <a:br>
              <a:rPr lang="en-US" sz="2000" dirty="0"/>
            </a:br>
            <a:r>
              <a:rPr lang="en-US" sz="2800" dirty="0"/>
              <a:t>Leadership and Management</a:t>
            </a:r>
            <a:endParaRPr lang="en-US" sz="2000" dirty="0"/>
          </a:p>
        </p:txBody>
      </p:sp>
      <p:sp>
        <p:nvSpPr>
          <p:cNvPr id="8" name="TextBox 7"/>
          <p:cNvSpPr txBox="1"/>
          <p:nvPr/>
        </p:nvSpPr>
        <p:spPr>
          <a:xfrm>
            <a:off x="5895474" y="4188514"/>
            <a:ext cx="2847474" cy="415498"/>
          </a:xfrm>
          <a:prstGeom prst="rect">
            <a:avLst/>
          </a:prstGeom>
          <a:noFill/>
        </p:spPr>
        <p:txBody>
          <a:bodyPr wrap="square" rtlCol="0">
            <a:spAutoFit/>
          </a:bodyPr>
          <a:lstStyle/>
          <a:p>
            <a:r>
              <a:rPr lang="en-US" sz="1050" dirty="0"/>
              <a:t>Aldridge, Boothroyd, Fleming, Lofts-Jarboe, Morrow, Ritchie, &amp; Sebian (2016)</a:t>
            </a:r>
          </a:p>
        </p:txBody>
      </p:sp>
      <p:sp>
        <p:nvSpPr>
          <p:cNvPr id="2" name="Slide Number Placeholder 1"/>
          <p:cNvSpPr>
            <a:spLocks noGrp="1"/>
          </p:cNvSpPr>
          <p:nvPr>
            <p:ph type="sldNum" sz="quarter" idx="12"/>
          </p:nvPr>
        </p:nvSpPr>
        <p:spPr/>
        <p:txBody>
          <a:bodyPr/>
          <a:lstStyle/>
          <a:p>
            <a:fld id="{26D31FA6-A05C-A742-B6C3-5531699466D4}" type="slidenum">
              <a:rPr lang="en-US" smtClean="0"/>
              <a:t>14</a:t>
            </a:fld>
            <a:endParaRPr lang="en-US"/>
          </a:p>
        </p:txBody>
      </p:sp>
    </p:spTree>
    <p:extLst>
      <p:ext uri="{BB962C8B-B14F-4D97-AF65-F5344CB8AC3E}">
        <p14:creationId xmlns:p14="http://schemas.microsoft.com/office/powerpoint/2010/main" val="69252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273653632"/>
              </p:ext>
            </p:extLst>
          </p:nvPr>
        </p:nvGraphicFramePr>
        <p:xfrm>
          <a:off x="605790" y="3269996"/>
          <a:ext cx="7932420" cy="918519"/>
        </p:xfrm>
        <a:graphic>
          <a:graphicData uri="http://schemas.openxmlformats.org/drawingml/2006/table">
            <a:tbl>
              <a:tblPr firstRow="1" bandRow="1">
                <a:tableStyleId>{5C22544A-7EE6-4342-B048-85BDC9FD1C3A}</a:tableStyleId>
              </a:tblPr>
              <a:tblGrid>
                <a:gridCol w="1724440">
                  <a:extLst>
                    <a:ext uri="{9D8B030D-6E8A-4147-A177-3AD203B41FA5}">
                      <a16:colId xmlns:a16="http://schemas.microsoft.com/office/drawing/2014/main" val="20000"/>
                    </a:ext>
                  </a:extLst>
                </a:gridCol>
                <a:gridCol w="6207980">
                  <a:extLst>
                    <a:ext uri="{9D8B030D-6E8A-4147-A177-3AD203B41FA5}">
                      <a16:colId xmlns:a16="http://schemas.microsoft.com/office/drawing/2014/main" val="20001"/>
                    </a:ext>
                  </a:extLst>
                </a:gridCol>
              </a:tblGrid>
              <a:tr h="918519">
                <a:tc>
                  <a:txBody>
                    <a:bodyPr/>
                    <a:lstStyle/>
                    <a:p>
                      <a:pPr algn="ctr"/>
                      <a:r>
                        <a:rPr lang="en-US" sz="1800" b="0" dirty="0">
                          <a:solidFill>
                            <a:schemeClr val="tx1"/>
                          </a:solidFill>
                        </a:rPr>
                        <a:t>Day-to-Day</a:t>
                      </a:r>
                    </a:p>
                  </a:txBody>
                  <a:tcPr marL="68580" marR="68580" marT="34290" marB="34290" anchor="ctr">
                    <a:solidFill>
                      <a:srgbClr val="FFCECA"/>
                    </a:solidFill>
                  </a:tcPr>
                </a:tc>
                <a:tc>
                  <a:txBody>
                    <a:bodyPr/>
                    <a:lstStyle/>
                    <a:p>
                      <a:pPr marL="230188" indent="-230188" algn="l">
                        <a:buFont typeface="+mj-lt"/>
                        <a:buAutoNum type="arabicPeriod"/>
                      </a:pPr>
                      <a:r>
                        <a:rPr lang="en-US" sz="1800" b="0" dirty="0">
                          <a:solidFill>
                            <a:schemeClr val="tx1"/>
                          </a:solidFill>
                          <a:latin typeface="Perpetua" panose="02020502060401020303" pitchFamily="18" charset="0"/>
                        </a:rPr>
                        <a:t>Ensure buy-in and readiness for stage-based work</a:t>
                      </a:r>
                    </a:p>
                    <a:p>
                      <a:pPr marL="230188" marR="0" indent="-230188" algn="l" defTabSz="914400" rtl="0" eaLnBrk="1" fontAlgn="auto" latinLnBrk="0" hangingPunct="1">
                        <a:lnSpc>
                          <a:spcPct val="100000"/>
                        </a:lnSpc>
                        <a:spcBef>
                          <a:spcPts val="0"/>
                        </a:spcBef>
                        <a:spcAft>
                          <a:spcPts val="0"/>
                        </a:spcAft>
                        <a:buClrTx/>
                        <a:buSzTx/>
                        <a:buFont typeface="+mj-lt"/>
                        <a:buAutoNum type="arabicPeriod"/>
                        <a:tabLst/>
                        <a:defRPr/>
                      </a:pPr>
                      <a:r>
                        <a:rPr lang="en-US" sz="1800" b="0" dirty="0">
                          <a:solidFill>
                            <a:schemeClr val="tx1"/>
                          </a:solidFill>
                          <a:latin typeface="Perpetua" panose="02020502060401020303" pitchFamily="18" charset="0"/>
                        </a:rPr>
                        <a:t>Organize,</a:t>
                      </a:r>
                      <a:r>
                        <a:rPr lang="en-US" sz="1800" b="0" baseline="0" dirty="0">
                          <a:solidFill>
                            <a:schemeClr val="tx1"/>
                          </a:solidFill>
                          <a:latin typeface="Perpetua" panose="02020502060401020303" pitchFamily="18" charset="0"/>
                        </a:rPr>
                        <a:t> </a:t>
                      </a:r>
                      <a:r>
                        <a:rPr lang="en-US" sz="1800" b="0" dirty="0">
                          <a:solidFill>
                            <a:schemeClr val="tx1"/>
                          </a:solidFill>
                          <a:latin typeface="Perpetua" panose="02020502060401020303" pitchFamily="18" charset="0"/>
                        </a:rPr>
                        <a:t>align, and sustain the implementation infrastructure</a:t>
                      </a:r>
                    </a:p>
                    <a:p>
                      <a:pPr marL="230188" indent="-230188" algn="l">
                        <a:buFont typeface="+mj-lt"/>
                        <a:buAutoNum type="arabicPeriod"/>
                      </a:pPr>
                      <a:r>
                        <a:rPr lang="en-US" sz="1800" b="0" dirty="0">
                          <a:solidFill>
                            <a:schemeClr val="tx1"/>
                          </a:solidFill>
                          <a:latin typeface="Perpetua" panose="02020502060401020303" pitchFamily="18" charset="0"/>
                        </a:rPr>
                        <a:t>Actively </a:t>
                      </a:r>
                      <a:r>
                        <a:rPr lang="en-US" sz="1800" b="0" baseline="0" dirty="0">
                          <a:solidFill>
                            <a:schemeClr val="tx1"/>
                          </a:solidFill>
                          <a:latin typeface="Perpetua" panose="02020502060401020303" pitchFamily="18" charset="0"/>
                        </a:rPr>
                        <a:t>u</a:t>
                      </a:r>
                      <a:r>
                        <a:rPr lang="en-US" sz="1800" b="0" dirty="0">
                          <a:solidFill>
                            <a:schemeClr val="tx1"/>
                          </a:solidFill>
                          <a:latin typeface="Perpetua" panose="02020502060401020303" pitchFamily="18" charset="0"/>
                        </a:rPr>
                        <a:t>se data and other information for continuous improvement</a:t>
                      </a:r>
                    </a:p>
                  </a:txBody>
                  <a:tcPr marL="68580" marR="68580" marT="34290" marB="34290" anchor="ctr">
                    <a:solidFill>
                      <a:srgbClr val="FFCECA"/>
                    </a:solidFill>
                  </a:tcPr>
                </a:tc>
                <a:extLst>
                  <a:ext uri="{0D108BD9-81ED-4DB2-BD59-A6C34878D82A}">
                    <a16:rowId xmlns:a16="http://schemas.microsoft.com/office/drawing/2014/main" val="10000"/>
                  </a:ext>
                </a:extLst>
              </a:tr>
            </a:tbl>
          </a:graphicData>
        </a:graphic>
      </p:graphicFrame>
      <p:graphicFrame>
        <p:nvGraphicFramePr>
          <p:cNvPr id="15" name="Content Placeholder 7"/>
          <p:cNvGraphicFramePr>
            <a:graphicFrameLocks/>
          </p:cNvGraphicFramePr>
          <p:nvPr>
            <p:extLst>
              <p:ext uri="{D42A27DB-BD31-4B8C-83A1-F6EECF244321}">
                <p14:modId xmlns:p14="http://schemas.microsoft.com/office/powerpoint/2010/main" val="2444391385"/>
              </p:ext>
            </p:extLst>
          </p:nvPr>
        </p:nvGraphicFramePr>
        <p:xfrm>
          <a:off x="605790" y="1009650"/>
          <a:ext cx="7932420" cy="606920"/>
        </p:xfrm>
        <a:graphic>
          <a:graphicData uri="http://schemas.openxmlformats.org/drawingml/2006/table">
            <a:tbl>
              <a:tblPr firstRow="1" bandRow="1">
                <a:tableStyleId>{5C22544A-7EE6-4342-B048-85BDC9FD1C3A}</a:tableStyleId>
              </a:tblPr>
              <a:tblGrid>
                <a:gridCol w="7932420">
                  <a:extLst>
                    <a:ext uri="{9D8B030D-6E8A-4147-A177-3AD203B41FA5}">
                      <a16:colId xmlns:a16="http://schemas.microsoft.com/office/drawing/2014/main" val="20000"/>
                    </a:ext>
                  </a:extLst>
                </a:gridCol>
              </a:tblGrid>
              <a:tr h="606920">
                <a:tc>
                  <a:txBody>
                    <a:bodyPr/>
                    <a:lstStyle/>
                    <a:p>
                      <a:pPr algn="ctr"/>
                      <a:r>
                        <a:rPr lang="en-US" sz="2100" dirty="0"/>
                        <a:t>Leadership</a:t>
                      </a:r>
                      <a:r>
                        <a:rPr lang="en-US" sz="2100" baseline="0" dirty="0"/>
                        <a:t> &amp; Management</a:t>
                      </a:r>
                      <a:endParaRPr lang="en-US" sz="2100" b="0" baseline="0" dirty="0"/>
                    </a:p>
                  </a:txBody>
                  <a:tcPr marL="68580" marR="68580" marT="34290" marB="34290" anchor="ct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2"/>
          </p:nvPr>
        </p:nvSpPr>
        <p:spPr/>
        <p:txBody>
          <a:bodyPr/>
          <a:lstStyle/>
          <a:p>
            <a:fld id="{5F67DB42-FDAA-45D6-9E3C-E62AAF5EAA3A}" type="slidenum">
              <a:rPr lang="en-US" smtClean="0"/>
              <a:pPr/>
              <a:t>15</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724456985"/>
              </p:ext>
            </p:extLst>
          </p:nvPr>
        </p:nvGraphicFramePr>
        <p:xfrm>
          <a:off x="605790" y="1605026"/>
          <a:ext cx="7932420" cy="774954"/>
        </p:xfrm>
        <a:graphic>
          <a:graphicData uri="http://schemas.openxmlformats.org/drawingml/2006/table">
            <a:tbl>
              <a:tblPr firstRow="1" bandRow="1">
                <a:tableStyleId>{5C22544A-7EE6-4342-B048-85BDC9FD1C3A}</a:tableStyleId>
              </a:tblPr>
              <a:tblGrid>
                <a:gridCol w="1724440">
                  <a:extLst>
                    <a:ext uri="{9D8B030D-6E8A-4147-A177-3AD203B41FA5}">
                      <a16:colId xmlns:a16="http://schemas.microsoft.com/office/drawing/2014/main" val="20000"/>
                    </a:ext>
                  </a:extLst>
                </a:gridCol>
                <a:gridCol w="6207980">
                  <a:extLst>
                    <a:ext uri="{9D8B030D-6E8A-4147-A177-3AD203B41FA5}">
                      <a16:colId xmlns:a16="http://schemas.microsoft.com/office/drawing/2014/main" val="20001"/>
                    </a:ext>
                  </a:extLst>
                </a:gridCol>
              </a:tblGrid>
              <a:tr h="774954">
                <a:tc>
                  <a:txBody>
                    <a:bodyPr/>
                    <a:lstStyle/>
                    <a:p>
                      <a:pPr algn="ctr"/>
                      <a:r>
                        <a:rPr lang="en-US" sz="1800" b="0" dirty="0">
                          <a:solidFill>
                            <a:schemeClr val="tx1"/>
                          </a:solidFill>
                        </a:rPr>
                        <a:t>Executive</a:t>
                      </a:r>
                    </a:p>
                  </a:txBody>
                  <a:tcPr marL="68580" marR="68580" marT="34290" marB="34290" anchor="ctr">
                    <a:solidFill>
                      <a:srgbClr val="D0D8E8"/>
                    </a:solidFill>
                  </a:tcPr>
                </a:tc>
                <a:tc>
                  <a:txBody>
                    <a:bodyPr/>
                    <a:lstStyle/>
                    <a:p>
                      <a:pPr marL="230188" indent="-230188" algn="l">
                        <a:buFont typeface="+mj-lt"/>
                        <a:buAutoNum type="arabicPeriod"/>
                      </a:pPr>
                      <a:r>
                        <a:rPr lang="en-US" sz="1800" b="0" u="none" dirty="0">
                          <a:solidFill>
                            <a:schemeClr val="tx1"/>
                          </a:solidFill>
                          <a:latin typeface="Perpetua" panose="02020502060401020303" pitchFamily="18" charset="0"/>
                        </a:rPr>
                        <a:t>Demonstrate commitment</a:t>
                      </a:r>
                    </a:p>
                    <a:p>
                      <a:pPr marL="230188" indent="-230188" algn="l">
                        <a:buFont typeface="+mj-lt"/>
                        <a:buAutoNum type="arabicPeriod"/>
                      </a:pPr>
                      <a:r>
                        <a:rPr lang="en-US" sz="1800" b="0" u="none" dirty="0">
                          <a:solidFill>
                            <a:schemeClr val="tx1"/>
                          </a:solidFill>
                          <a:latin typeface="Perpetua" panose="02020502060401020303" pitchFamily="18" charset="0"/>
                        </a:rPr>
                        <a:t>Create and nurture appropriate opportunities for change</a:t>
                      </a:r>
                    </a:p>
                  </a:txBody>
                  <a:tcPr marL="68580" marR="68580" marT="34290" marB="34290" anchor="ctr">
                    <a:solidFill>
                      <a:srgbClr val="D0D8E8"/>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9635997"/>
              </p:ext>
            </p:extLst>
          </p:nvPr>
        </p:nvGraphicFramePr>
        <p:xfrm>
          <a:off x="605790" y="2390140"/>
          <a:ext cx="7932420" cy="891539"/>
        </p:xfrm>
        <a:graphic>
          <a:graphicData uri="http://schemas.openxmlformats.org/drawingml/2006/table">
            <a:tbl>
              <a:tblPr firstRow="1" bandRow="1">
                <a:tableStyleId>{5C22544A-7EE6-4342-B048-85BDC9FD1C3A}</a:tableStyleId>
              </a:tblPr>
              <a:tblGrid>
                <a:gridCol w="1724440">
                  <a:extLst>
                    <a:ext uri="{9D8B030D-6E8A-4147-A177-3AD203B41FA5}">
                      <a16:colId xmlns:a16="http://schemas.microsoft.com/office/drawing/2014/main" val="20000"/>
                    </a:ext>
                  </a:extLst>
                </a:gridCol>
                <a:gridCol w="6207980">
                  <a:extLst>
                    <a:ext uri="{9D8B030D-6E8A-4147-A177-3AD203B41FA5}">
                      <a16:colId xmlns:a16="http://schemas.microsoft.com/office/drawing/2014/main" val="20001"/>
                    </a:ext>
                  </a:extLst>
                </a:gridCol>
              </a:tblGrid>
              <a:tr h="774954">
                <a:tc>
                  <a:txBody>
                    <a:bodyPr/>
                    <a:lstStyle/>
                    <a:p>
                      <a:pPr algn="ctr"/>
                      <a:r>
                        <a:rPr lang="en-US" sz="1800" b="0" dirty="0">
                          <a:solidFill>
                            <a:schemeClr val="tx1"/>
                          </a:solidFill>
                        </a:rPr>
                        <a:t>Cross-System</a:t>
                      </a:r>
                    </a:p>
                  </a:txBody>
                  <a:tcPr marL="68580" marR="68580" marT="34290" marB="34290" anchor="ctr">
                    <a:solidFill>
                      <a:schemeClr val="accent6">
                        <a:lumMod val="20000"/>
                        <a:lumOff val="80000"/>
                      </a:schemeClr>
                    </a:solidFill>
                  </a:tcPr>
                </a:tc>
                <a:tc>
                  <a:txBody>
                    <a:bodyPr/>
                    <a:lstStyle/>
                    <a:p>
                      <a:pPr marL="230188" indent="-230188" algn="l">
                        <a:buFont typeface="+mj-lt"/>
                        <a:buAutoNum type="arabicPeriod"/>
                      </a:pPr>
                      <a:r>
                        <a:rPr lang="en-US" sz="1800" b="0" dirty="0">
                          <a:solidFill>
                            <a:schemeClr val="tx1"/>
                          </a:solidFill>
                          <a:latin typeface="Perpetua" panose="02020502060401020303" pitchFamily="18" charset="0"/>
                        </a:rPr>
                        <a:t>Select and align Triple P interventions and coalition agencies</a:t>
                      </a:r>
                    </a:p>
                    <a:p>
                      <a:pPr marL="230188" indent="-230188" algn="l">
                        <a:buFont typeface="+mj-lt"/>
                        <a:buAutoNum type="arabicPeriod"/>
                      </a:pPr>
                      <a:r>
                        <a:rPr lang="en-US" sz="1800" b="0" dirty="0">
                          <a:solidFill>
                            <a:schemeClr val="tx1"/>
                          </a:solidFill>
                          <a:latin typeface="Perpetua" panose="02020502060401020303" pitchFamily="18" charset="0"/>
                        </a:rPr>
                        <a:t>Recommend policy and practice solutions</a:t>
                      </a:r>
                    </a:p>
                    <a:p>
                      <a:pPr marL="230188" indent="-230188" algn="l">
                        <a:buFont typeface="+mj-lt"/>
                        <a:buAutoNum type="arabicPeriod"/>
                      </a:pPr>
                      <a:r>
                        <a:rPr lang="en-US" sz="1800" b="0" dirty="0">
                          <a:solidFill>
                            <a:schemeClr val="tx1"/>
                          </a:solidFill>
                          <a:latin typeface="Perpetua" panose="02020502060401020303" pitchFamily="18" charset="0"/>
                        </a:rPr>
                        <a:t>Communicate changes and successes</a:t>
                      </a:r>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5895474" y="4188514"/>
            <a:ext cx="2847474" cy="415498"/>
          </a:xfrm>
          <a:prstGeom prst="rect">
            <a:avLst/>
          </a:prstGeom>
          <a:noFill/>
        </p:spPr>
        <p:txBody>
          <a:bodyPr wrap="square" rtlCol="0">
            <a:spAutoFit/>
          </a:bodyPr>
          <a:lstStyle/>
          <a:p>
            <a:r>
              <a:rPr lang="en-US" sz="1050" dirty="0"/>
              <a:t>Aldridge, Boothroyd, Fleming, Lofts-Jarboe, Morrow, Ritchie, &amp; Sebian (2016)</a:t>
            </a:r>
          </a:p>
        </p:txBody>
      </p:sp>
      <p:sp>
        <p:nvSpPr>
          <p:cNvPr id="10" name="Title 4"/>
          <p:cNvSpPr>
            <a:spLocks noGrp="1"/>
          </p:cNvSpPr>
          <p:nvPr>
            <p:ph type="title"/>
          </p:nvPr>
        </p:nvSpPr>
        <p:spPr>
          <a:xfrm>
            <a:off x="1275893" y="171818"/>
            <a:ext cx="6592215" cy="708963"/>
          </a:xfrm>
        </p:spPr>
        <p:txBody>
          <a:bodyPr>
            <a:normAutofit/>
          </a:bodyPr>
          <a:lstStyle/>
          <a:p>
            <a:pPr>
              <a:lnSpc>
                <a:spcPct val="100000"/>
              </a:lnSpc>
            </a:pPr>
            <a:r>
              <a:rPr lang="en-US" sz="2800" dirty="0"/>
              <a:t>Active Implementation &amp; Scaling Functions</a:t>
            </a:r>
          </a:p>
        </p:txBody>
      </p:sp>
    </p:spTree>
    <p:extLst>
      <p:ext uri="{BB962C8B-B14F-4D97-AF65-F5344CB8AC3E}">
        <p14:creationId xmlns:p14="http://schemas.microsoft.com/office/powerpoint/2010/main" val="96955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768" y="375920"/>
            <a:ext cx="7192465" cy="3878990"/>
          </a:xfrm>
          <a:prstGeom prst="round2DiagRect">
            <a:avLst/>
          </a:prstGeom>
          <a:solidFill>
            <a:schemeClr val="accent3">
              <a:alpha val="80000"/>
            </a:schemeClr>
          </a:solidFill>
        </p:spPr>
        <p:txBody>
          <a:bodyPr/>
          <a:lstStyle/>
          <a:p>
            <a:r>
              <a:rPr lang="en-US" b="1" dirty="0"/>
              <a:t>Form Follows Function and is </a:t>
            </a:r>
            <a:br>
              <a:rPr lang="en-US" b="1" dirty="0"/>
            </a:br>
            <a:r>
              <a:rPr lang="en-US" b="1" dirty="0"/>
              <a:t>Responsive to Local Context</a:t>
            </a:r>
            <a:endParaRPr lang="en-US" sz="2800" dirty="0"/>
          </a:p>
        </p:txBody>
      </p:sp>
      <p:sp>
        <p:nvSpPr>
          <p:cNvPr id="4" name="Slide Number Placeholder 3"/>
          <p:cNvSpPr>
            <a:spLocks noGrp="1"/>
          </p:cNvSpPr>
          <p:nvPr>
            <p:ph type="sldNum" sz="quarter" idx="12"/>
          </p:nvPr>
        </p:nvSpPr>
        <p:spPr/>
        <p:txBody>
          <a:bodyPr/>
          <a:lstStyle/>
          <a:p>
            <a:fld id="{26D31FA6-A05C-A742-B6C3-5531699466D4}" type="slidenum">
              <a:rPr lang="en-US" smtClean="0"/>
              <a:t>16</a:t>
            </a:fld>
            <a:endParaRPr lang="en-US" dirty="0"/>
          </a:p>
        </p:txBody>
      </p:sp>
    </p:spTree>
    <p:extLst>
      <p:ext uri="{BB962C8B-B14F-4D97-AF65-F5344CB8AC3E}">
        <p14:creationId xmlns:p14="http://schemas.microsoft.com/office/powerpoint/2010/main" val="289765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D31FA6-A05C-A742-B6C3-5531699466D4}" type="slidenum">
              <a:rPr lang="en-US" smtClean="0"/>
              <a:t>17</a:t>
            </a:fld>
            <a:endParaRPr lang="en-US"/>
          </a:p>
        </p:txBody>
      </p:sp>
      <p:pic>
        <p:nvPicPr>
          <p:cNvPr id="4" name="Picture 3"/>
          <p:cNvPicPr>
            <a:picLocks noChangeAspect="1"/>
          </p:cNvPicPr>
          <p:nvPr/>
        </p:nvPicPr>
        <p:blipFill>
          <a:blip r:embed="rId3"/>
          <a:stretch>
            <a:fillRect/>
          </a:stretch>
        </p:blipFill>
        <p:spPr>
          <a:xfrm>
            <a:off x="2770576" y="2193544"/>
            <a:ext cx="2497453" cy="2381242"/>
          </a:xfrm>
          <a:prstGeom prst="rect">
            <a:avLst/>
          </a:prstGeom>
        </p:spPr>
      </p:pic>
      <p:sp>
        <p:nvSpPr>
          <p:cNvPr id="5" name="TextBox 4"/>
          <p:cNvSpPr txBox="1"/>
          <p:nvPr/>
        </p:nvSpPr>
        <p:spPr>
          <a:xfrm>
            <a:off x="5822455" y="2215070"/>
            <a:ext cx="3321545" cy="2308324"/>
          </a:xfrm>
          <a:prstGeom prst="rect">
            <a:avLst/>
          </a:prstGeom>
          <a:noFill/>
        </p:spPr>
        <p:txBody>
          <a:bodyPr wrap="square" rtlCol="0">
            <a:spAutoFit/>
          </a:bodyPr>
          <a:lstStyle/>
          <a:p>
            <a:r>
              <a:rPr lang="en-US" sz="1200" u="sng" dirty="0">
                <a:sym typeface="Wingdings" panose="05000000000000000000" pitchFamily="2" charset="2"/>
              </a:rPr>
              <a:t>Community Triple P Coalition Characteristics</a:t>
            </a:r>
          </a:p>
          <a:p>
            <a:pPr marL="165261" indent="-165261">
              <a:buFont typeface="Arial" panose="020B0604020202020204" pitchFamily="34" charset="0"/>
              <a:buChar char="•"/>
            </a:pPr>
            <a:r>
              <a:rPr lang="en-US" sz="1200" dirty="0">
                <a:sym typeface="Wingdings" panose="05000000000000000000" pitchFamily="2" charset="2"/>
              </a:rPr>
              <a:t>Common agenda </a:t>
            </a:r>
          </a:p>
          <a:p>
            <a:pPr marL="165261" indent="-165261">
              <a:buFont typeface="Arial" panose="020B0604020202020204" pitchFamily="34" charset="0"/>
              <a:buChar char="•"/>
            </a:pPr>
            <a:r>
              <a:rPr lang="en-US" sz="1200" dirty="0">
                <a:sym typeface="Wingdings" panose="05000000000000000000" pitchFamily="2" charset="2"/>
              </a:rPr>
              <a:t>Shared measurement </a:t>
            </a:r>
          </a:p>
          <a:p>
            <a:pPr marL="165261" indent="-165261">
              <a:buFont typeface="Arial" panose="020B0604020202020204" pitchFamily="34" charset="0"/>
              <a:buChar char="•"/>
            </a:pPr>
            <a:r>
              <a:rPr lang="en-US" sz="1200" dirty="0">
                <a:sym typeface="Wingdings" panose="05000000000000000000" pitchFamily="2" charset="2"/>
              </a:rPr>
              <a:t>Mutually reinforcing activities </a:t>
            </a:r>
          </a:p>
          <a:p>
            <a:pPr marL="165261" indent="-165261">
              <a:buFont typeface="Arial" panose="020B0604020202020204" pitchFamily="34" charset="0"/>
              <a:buChar char="•"/>
            </a:pPr>
            <a:r>
              <a:rPr lang="en-US" sz="1200" dirty="0">
                <a:sym typeface="Wingdings" panose="05000000000000000000" pitchFamily="2" charset="2"/>
              </a:rPr>
              <a:t>Continuous communication</a:t>
            </a:r>
          </a:p>
          <a:p>
            <a:pPr marL="165261" indent="-165261">
              <a:buFont typeface="Arial" panose="020B0604020202020204" pitchFamily="34" charset="0"/>
              <a:buChar char="•"/>
            </a:pPr>
            <a:r>
              <a:rPr lang="en-US" sz="1200" dirty="0">
                <a:sym typeface="Wingdings" panose="05000000000000000000" pitchFamily="2" charset="2"/>
              </a:rPr>
              <a:t>Project Enlightenment serves as lead agency</a:t>
            </a:r>
          </a:p>
          <a:p>
            <a:pPr marL="605956" lvl="1" indent="-165261">
              <a:buFont typeface="Arial" panose="020B0604020202020204" pitchFamily="34" charset="0"/>
              <a:buChar char="•"/>
            </a:pPr>
            <a:r>
              <a:rPr lang="en-US" sz="1200" dirty="0">
                <a:sym typeface="Wingdings" panose="05000000000000000000" pitchFamily="2" charset="2"/>
              </a:rPr>
              <a:t>Facilitating dialogue between partners</a:t>
            </a:r>
          </a:p>
          <a:p>
            <a:pPr marL="605956" lvl="1" indent="-165261" defTabSz="440695">
              <a:buFont typeface="Arial" panose="020B0604020202020204" pitchFamily="34" charset="0"/>
              <a:buChar char="•"/>
              <a:defRPr/>
            </a:pPr>
            <a:r>
              <a:rPr lang="en-US" sz="1200" dirty="0">
                <a:sym typeface="Wingdings" panose="05000000000000000000" pitchFamily="2" charset="2"/>
              </a:rPr>
              <a:t>Providing overall strategic direction </a:t>
            </a:r>
          </a:p>
          <a:p>
            <a:pPr marL="605956" lvl="1" indent="-165261" defTabSz="440695">
              <a:buFont typeface="Arial" panose="020B0604020202020204" pitchFamily="34" charset="0"/>
              <a:buChar char="•"/>
              <a:defRPr/>
            </a:pPr>
            <a:r>
              <a:rPr lang="en-US" sz="1200" dirty="0">
                <a:sym typeface="Wingdings" panose="05000000000000000000" pitchFamily="2" charset="2"/>
              </a:rPr>
              <a:t>Managing data collection and analysis </a:t>
            </a:r>
          </a:p>
          <a:p>
            <a:pPr marL="605956" lvl="1" indent="-165261" defTabSz="440695">
              <a:buFont typeface="Arial" panose="020B0604020202020204" pitchFamily="34" charset="0"/>
              <a:buChar char="•"/>
              <a:defRPr/>
            </a:pPr>
            <a:r>
              <a:rPr lang="en-US" sz="1200" dirty="0">
                <a:sym typeface="Wingdings" panose="05000000000000000000" pitchFamily="2" charset="2"/>
              </a:rPr>
              <a:t>Handling communications</a:t>
            </a:r>
          </a:p>
          <a:p>
            <a:pPr marL="605956" lvl="1" indent="-165261">
              <a:buFont typeface="Arial" panose="020B0604020202020204" pitchFamily="34" charset="0"/>
              <a:buChar char="•"/>
            </a:pPr>
            <a:r>
              <a:rPr lang="en-US" sz="1200" dirty="0">
                <a:sym typeface="Wingdings" panose="05000000000000000000" pitchFamily="2" charset="2"/>
              </a:rPr>
              <a:t>Coordinating community outreach </a:t>
            </a:r>
          </a:p>
          <a:p>
            <a:pPr marL="605956" lvl="1" indent="-165261">
              <a:buFont typeface="Arial" panose="020B0604020202020204" pitchFamily="34" charset="0"/>
              <a:buChar char="•"/>
            </a:pPr>
            <a:r>
              <a:rPr lang="en-US" sz="1200" dirty="0">
                <a:sym typeface="Wingdings" panose="05000000000000000000" pitchFamily="2" charset="2"/>
              </a:rPr>
              <a:t>Mobilizing funding</a:t>
            </a:r>
            <a:endParaRPr lang="en-US" sz="1200" b="1" dirty="0">
              <a:sym typeface="Wingdings" panose="05000000000000000000" pitchFamily="2" charset="2"/>
            </a:endParaRPr>
          </a:p>
        </p:txBody>
      </p:sp>
      <p:sp>
        <p:nvSpPr>
          <p:cNvPr id="6" name="Title 1"/>
          <p:cNvSpPr txBox="1">
            <a:spLocks/>
          </p:cNvSpPr>
          <p:nvPr/>
        </p:nvSpPr>
        <p:spPr>
          <a:xfrm>
            <a:off x="1275893" y="807246"/>
            <a:ext cx="6592215" cy="549846"/>
          </a:xfrm>
          <a:prstGeom prst="roundRect">
            <a:avLst/>
          </a:prstGeom>
          <a:solidFill>
            <a:schemeClr val="accent1">
              <a:lumMod val="50000"/>
            </a:schemeClr>
          </a:solidFill>
          <a:ln w="12700" cmpd="sng">
            <a:solidFill>
              <a:schemeClr val="accent1">
                <a:lumMod val="50000"/>
              </a:schemeClr>
            </a:solidFill>
          </a:ln>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2000" dirty="0"/>
              <a:t>Raleigh/Wake Triple P Coalition Leadership Team</a:t>
            </a:r>
          </a:p>
          <a:p>
            <a:r>
              <a:rPr lang="en-US" sz="1300" b="1" dirty="0"/>
              <a:t>Service Agency Executive Leaders &amp; Implementation Coordinators</a:t>
            </a:r>
            <a:endParaRPr lang="en-US" sz="1200" b="1" dirty="0"/>
          </a:p>
        </p:txBody>
      </p:sp>
      <p:sp>
        <p:nvSpPr>
          <p:cNvPr id="8" name="Title 1"/>
          <p:cNvSpPr txBox="1">
            <a:spLocks/>
          </p:cNvSpPr>
          <p:nvPr/>
        </p:nvSpPr>
        <p:spPr>
          <a:xfrm>
            <a:off x="2218877" y="1566161"/>
            <a:ext cx="4017479" cy="557784"/>
          </a:xfrm>
          <a:prstGeom prst="roundRect">
            <a:avLst/>
          </a:prstGeom>
          <a:solidFill>
            <a:schemeClr val="accent4">
              <a:lumMod val="75000"/>
            </a:schemeClr>
          </a:solidFill>
          <a:ln w="12700" cmpd="sng">
            <a:solidFill>
              <a:schemeClr val="accent4">
                <a:lumMod val="50000"/>
              </a:schemeClr>
            </a:solidFill>
          </a:ln>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1800" dirty="0"/>
              <a:t>Coalition Implementation Team</a:t>
            </a:r>
          </a:p>
          <a:p>
            <a:r>
              <a:rPr lang="en-US" sz="1200" b="1" dirty="0"/>
              <a:t>Ashley, </a:t>
            </a:r>
            <a:r>
              <a:rPr lang="en-US" sz="1200" b="1" dirty="0" err="1"/>
              <a:t>Aprielle</a:t>
            </a:r>
            <a:r>
              <a:rPr lang="en-US" sz="1200" b="1" dirty="0"/>
              <a:t>, TBH, Mary, ?</a:t>
            </a:r>
          </a:p>
        </p:txBody>
      </p:sp>
      <p:sp>
        <p:nvSpPr>
          <p:cNvPr id="7" name="Title 1"/>
          <p:cNvSpPr txBox="1">
            <a:spLocks/>
          </p:cNvSpPr>
          <p:nvPr/>
        </p:nvSpPr>
        <p:spPr>
          <a:xfrm>
            <a:off x="554521" y="114834"/>
            <a:ext cx="4017479" cy="557784"/>
          </a:xfrm>
          <a:prstGeom prst="roundRect">
            <a:avLst/>
          </a:prstGeom>
          <a:solidFill>
            <a:schemeClr val="accent6">
              <a:lumMod val="75000"/>
            </a:schemeClr>
          </a:solidFill>
          <a:ln w="12700" cmpd="sng">
            <a:solidFill>
              <a:schemeClr val="accent6">
                <a:lumMod val="75000"/>
              </a:schemeClr>
            </a:solidFill>
          </a:ln>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1800" dirty="0"/>
              <a:t>Community Connections Committee</a:t>
            </a:r>
          </a:p>
          <a:p>
            <a:r>
              <a:rPr lang="en-US" sz="1200" b="1" dirty="0"/>
              <a:t>Key Parents/Families, Community Leaders, Funders, &amp; Policymakers</a:t>
            </a:r>
          </a:p>
        </p:txBody>
      </p:sp>
      <p:sp>
        <p:nvSpPr>
          <p:cNvPr id="10" name="Title 1"/>
          <p:cNvSpPr txBox="1">
            <a:spLocks/>
          </p:cNvSpPr>
          <p:nvPr/>
        </p:nvSpPr>
        <p:spPr>
          <a:xfrm>
            <a:off x="299481" y="1654018"/>
            <a:ext cx="1427278" cy="557784"/>
          </a:xfrm>
          <a:prstGeom prst="roundRect">
            <a:avLst/>
          </a:prstGeom>
          <a:solidFill>
            <a:schemeClr val="accent3">
              <a:lumMod val="75000"/>
            </a:schemeClr>
          </a:solidFill>
          <a:ln w="28575" cmpd="sng">
            <a:solidFill>
              <a:schemeClr val="accent3">
                <a:lumMod val="75000"/>
              </a:schemeClr>
            </a:solidFill>
            <a:prstDash val="sysDash"/>
          </a:ln>
        </p:spPr>
        <p:txBody>
          <a:bodyPr vert="horz" lIns="91440" tIns="45720" rIns="91440" bIns="45720" rtlCol="0" anchor="ctr">
            <a:normAutofit fontScale="60000" lnSpcReduction="20000"/>
          </a:bodyPr>
          <a:lstStyle>
            <a:lvl1pPr algn="ctr"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1800" dirty="0"/>
              <a:t>Learning   Committee </a:t>
            </a:r>
          </a:p>
          <a:p>
            <a:r>
              <a:rPr lang="en-US" sz="1800" b="1" dirty="0" err="1"/>
              <a:t>inc.</a:t>
            </a:r>
            <a:r>
              <a:rPr lang="en-US" sz="1800" b="1" dirty="0"/>
              <a:t> Parents/Families</a:t>
            </a:r>
          </a:p>
        </p:txBody>
      </p:sp>
      <p:sp>
        <p:nvSpPr>
          <p:cNvPr id="11" name="Title 1"/>
          <p:cNvSpPr txBox="1">
            <a:spLocks/>
          </p:cNvSpPr>
          <p:nvPr/>
        </p:nvSpPr>
        <p:spPr>
          <a:xfrm>
            <a:off x="6842548" y="1643255"/>
            <a:ext cx="1427278" cy="557784"/>
          </a:xfrm>
          <a:prstGeom prst="roundRect">
            <a:avLst/>
          </a:prstGeom>
          <a:solidFill>
            <a:schemeClr val="accent3">
              <a:lumMod val="75000"/>
            </a:schemeClr>
          </a:solidFill>
          <a:ln w="28575" cmpd="sng">
            <a:solidFill>
              <a:schemeClr val="accent3">
                <a:lumMod val="75000"/>
              </a:schemeClr>
            </a:solidFill>
            <a:prstDash val="sysDash"/>
          </a:ln>
        </p:spPr>
        <p:txBody>
          <a:bodyPr vert="horz" lIns="91440" tIns="45720" rIns="91440" bIns="45720" rtlCol="0" anchor="ctr">
            <a:normAutofit fontScale="60000" lnSpcReduction="20000"/>
          </a:bodyPr>
          <a:lstStyle>
            <a:lvl1pPr algn="ctr"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1800" dirty="0"/>
              <a:t>Media &amp; Networking Committee </a:t>
            </a:r>
          </a:p>
          <a:p>
            <a:r>
              <a:rPr lang="en-US" sz="1800" b="1" dirty="0" err="1"/>
              <a:t>inc.</a:t>
            </a:r>
            <a:r>
              <a:rPr lang="en-US" sz="1800" b="1" dirty="0"/>
              <a:t> Parents/Families</a:t>
            </a:r>
          </a:p>
        </p:txBody>
      </p:sp>
      <p:cxnSp>
        <p:nvCxnSpPr>
          <p:cNvPr id="12" name="Straight Arrow Connector 11"/>
          <p:cNvCxnSpPr>
            <a:stCxn id="6" idx="2"/>
            <a:endCxn id="8" idx="0"/>
          </p:cNvCxnSpPr>
          <p:nvPr/>
        </p:nvCxnSpPr>
        <p:spPr>
          <a:xfrm flipH="1">
            <a:off x="4227617" y="1357092"/>
            <a:ext cx="344384" cy="209069"/>
          </a:xfrm>
          <a:prstGeom prst="straightConnector1">
            <a:avLst/>
          </a:prstGeom>
          <a:ln w="38100" cmpd="sng">
            <a:solidFill>
              <a:schemeClr val="accent4">
                <a:lumMod val="75000"/>
              </a:schemeClr>
            </a:solidFill>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10" idx="0"/>
          </p:cNvCxnSpPr>
          <p:nvPr/>
        </p:nvCxnSpPr>
        <p:spPr>
          <a:xfrm flipH="1">
            <a:off x="1013120" y="1346090"/>
            <a:ext cx="536675" cy="307928"/>
          </a:xfrm>
          <a:prstGeom prst="straightConnector1">
            <a:avLst/>
          </a:prstGeom>
          <a:ln w="38100" cmpd="sng">
            <a:solidFill>
              <a:schemeClr val="accent4">
                <a:lumMod val="75000"/>
              </a:schemeClr>
            </a:solidFill>
            <a:prstDash val="sysDash"/>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1" idx="0"/>
          </p:cNvCxnSpPr>
          <p:nvPr/>
        </p:nvCxnSpPr>
        <p:spPr>
          <a:xfrm>
            <a:off x="6842548" y="1335327"/>
            <a:ext cx="713639" cy="307928"/>
          </a:xfrm>
          <a:prstGeom prst="straightConnector1">
            <a:avLst/>
          </a:prstGeom>
          <a:ln w="38100" cmpd="sng">
            <a:solidFill>
              <a:schemeClr val="accent4">
                <a:lumMod val="75000"/>
              </a:schemeClr>
            </a:solidFill>
            <a:prstDash val="sysDash"/>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7" idx="1"/>
            <a:endCxn id="6" idx="1"/>
          </p:cNvCxnSpPr>
          <p:nvPr/>
        </p:nvCxnSpPr>
        <p:spPr>
          <a:xfrm rot="10800000" flipH="1" flipV="1">
            <a:off x="554521" y="393725"/>
            <a:ext cx="721372" cy="688443"/>
          </a:xfrm>
          <a:prstGeom prst="curvedConnector3">
            <a:avLst>
              <a:gd name="adj1" fmla="val -31690"/>
            </a:avLst>
          </a:prstGeom>
          <a:ln w="38100" cmpd="sng">
            <a:solidFill>
              <a:schemeClr val="accent4">
                <a:lumMod val="75000"/>
              </a:schemeClr>
            </a:solidFill>
            <a:prstDash val="solid"/>
            <a:headEnd type="stealth"/>
            <a:tailEnd type="stealth"/>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2227803" y="2209348"/>
            <a:ext cx="762811" cy="763482"/>
            <a:chOff x="1991039" y="2350396"/>
            <a:chExt cx="762811" cy="627279"/>
          </a:xfrm>
        </p:grpSpPr>
        <p:sp>
          <p:nvSpPr>
            <p:cNvPr id="27" name="Bent-Up Arrow 26"/>
            <p:cNvSpPr/>
            <p:nvPr/>
          </p:nvSpPr>
          <p:spPr>
            <a:xfrm rot="5400000">
              <a:off x="2105461" y="2329285"/>
              <a:ext cx="614908" cy="681871"/>
            </a:xfrm>
            <a:prstGeom prst="bentUpArrow">
              <a:avLst>
                <a:gd name="adj1" fmla="val 17124"/>
                <a:gd name="adj2" fmla="val 26682"/>
                <a:gd name="adj3" fmla="val 23774"/>
              </a:avLst>
            </a:prstGeom>
            <a:solidFill>
              <a:schemeClr val="accent4">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p:cNvSpPr txBox="1"/>
            <p:nvPr/>
          </p:nvSpPr>
          <p:spPr>
            <a:xfrm rot="16200000">
              <a:off x="1858364" y="2483071"/>
              <a:ext cx="519266" cy="253916"/>
            </a:xfrm>
            <a:prstGeom prst="rect">
              <a:avLst/>
            </a:prstGeom>
            <a:noFill/>
          </p:spPr>
          <p:txBody>
            <a:bodyPr wrap="none" rtlCol="0">
              <a:spAutoFit/>
            </a:bodyPr>
            <a:lstStyle/>
            <a:p>
              <a:r>
                <a:rPr lang="en-US" sz="1050" b="1" dirty="0">
                  <a:solidFill>
                    <a:schemeClr val="bg2">
                      <a:lumMod val="50000"/>
                    </a:schemeClr>
                  </a:solidFill>
                </a:rPr>
                <a:t>Support</a:t>
              </a:r>
            </a:p>
          </p:txBody>
        </p:sp>
      </p:grpSp>
      <p:grpSp>
        <p:nvGrpSpPr>
          <p:cNvPr id="2" name="Group 1"/>
          <p:cNvGrpSpPr/>
          <p:nvPr/>
        </p:nvGrpSpPr>
        <p:grpSpPr>
          <a:xfrm>
            <a:off x="5075973" y="2213649"/>
            <a:ext cx="660487" cy="738161"/>
            <a:chOff x="4774637" y="2181360"/>
            <a:chExt cx="660487" cy="738161"/>
          </a:xfrm>
        </p:grpSpPr>
        <p:sp>
          <p:nvSpPr>
            <p:cNvPr id="26" name="Bent-Up Arrow 25"/>
            <p:cNvSpPr/>
            <p:nvPr/>
          </p:nvSpPr>
          <p:spPr>
            <a:xfrm>
              <a:off x="4774637" y="2181360"/>
              <a:ext cx="660487" cy="721372"/>
            </a:xfrm>
            <a:prstGeom prst="bentUpArrow">
              <a:avLst>
                <a:gd name="adj1" fmla="val 20098"/>
                <a:gd name="adj2" fmla="val 26682"/>
                <a:gd name="adj3" fmla="val 23774"/>
              </a:avLst>
            </a:prstGeom>
            <a:solidFill>
              <a:schemeClr val="accent4">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p:cNvSpPr txBox="1"/>
            <p:nvPr/>
          </p:nvSpPr>
          <p:spPr>
            <a:xfrm rot="5400000">
              <a:off x="4920020" y="2435561"/>
              <a:ext cx="714004" cy="253916"/>
            </a:xfrm>
            <a:prstGeom prst="rect">
              <a:avLst/>
            </a:prstGeom>
            <a:noFill/>
          </p:spPr>
          <p:txBody>
            <a:bodyPr wrap="none" rtlCol="0">
              <a:spAutoFit/>
            </a:bodyPr>
            <a:lstStyle/>
            <a:p>
              <a:r>
                <a:rPr lang="en-US" sz="1050" b="1" dirty="0">
                  <a:solidFill>
                    <a:schemeClr val="bg2">
                      <a:lumMod val="50000"/>
                    </a:schemeClr>
                  </a:solidFill>
                </a:rPr>
                <a:t>Feedback</a:t>
              </a:r>
            </a:p>
          </p:txBody>
        </p:sp>
      </p:grpSp>
      <p:sp>
        <p:nvSpPr>
          <p:cNvPr id="20" name="TextBox 19"/>
          <p:cNvSpPr txBox="1"/>
          <p:nvPr/>
        </p:nvSpPr>
        <p:spPr>
          <a:xfrm>
            <a:off x="276867" y="1417939"/>
            <a:ext cx="803425" cy="261610"/>
          </a:xfrm>
          <a:prstGeom prst="rect">
            <a:avLst/>
          </a:prstGeom>
          <a:noFill/>
        </p:spPr>
        <p:txBody>
          <a:bodyPr wrap="none" rtlCol="0">
            <a:spAutoFit/>
          </a:bodyPr>
          <a:lstStyle/>
          <a:p>
            <a:pPr algn="ctr"/>
            <a:r>
              <a:rPr lang="en-US" sz="1050" b="1" dirty="0">
                <a:solidFill>
                  <a:schemeClr val="bg2">
                    <a:lumMod val="50000"/>
                  </a:schemeClr>
                </a:solidFill>
              </a:rPr>
              <a:t>As Needed</a:t>
            </a:r>
          </a:p>
        </p:txBody>
      </p:sp>
      <p:sp>
        <p:nvSpPr>
          <p:cNvPr id="21" name="TextBox 20"/>
          <p:cNvSpPr txBox="1"/>
          <p:nvPr/>
        </p:nvSpPr>
        <p:spPr>
          <a:xfrm>
            <a:off x="7483227" y="1417939"/>
            <a:ext cx="803425" cy="261610"/>
          </a:xfrm>
          <a:prstGeom prst="rect">
            <a:avLst/>
          </a:prstGeom>
          <a:noFill/>
        </p:spPr>
        <p:txBody>
          <a:bodyPr wrap="none" rtlCol="0">
            <a:spAutoFit/>
          </a:bodyPr>
          <a:lstStyle/>
          <a:p>
            <a:pPr algn="ctr"/>
            <a:r>
              <a:rPr lang="en-US" sz="1050" b="1" dirty="0">
                <a:solidFill>
                  <a:schemeClr val="bg2">
                    <a:lumMod val="50000"/>
                  </a:schemeClr>
                </a:solidFill>
              </a:rPr>
              <a:t>As Needed</a:t>
            </a:r>
          </a:p>
        </p:txBody>
      </p:sp>
      <p:cxnSp>
        <p:nvCxnSpPr>
          <p:cNvPr id="22" name="Straight Arrow Connector 21"/>
          <p:cNvCxnSpPr/>
          <p:nvPr/>
        </p:nvCxnSpPr>
        <p:spPr>
          <a:xfrm flipH="1">
            <a:off x="1039937" y="1367685"/>
            <a:ext cx="536675" cy="307928"/>
          </a:xfrm>
          <a:prstGeom prst="straightConnector1">
            <a:avLst/>
          </a:prstGeom>
          <a:ln w="38100" cmpd="sng">
            <a:solidFill>
              <a:srgbClr val="FFD966"/>
            </a:solidFill>
            <a:prstDash val="sysDash"/>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858603" y="1301319"/>
            <a:ext cx="713639" cy="307928"/>
          </a:xfrm>
          <a:prstGeom prst="straightConnector1">
            <a:avLst/>
          </a:prstGeom>
          <a:ln w="38100" cmpd="sng">
            <a:solidFill>
              <a:srgbClr val="FFD966"/>
            </a:solidFill>
            <a:prstDash val="sysDash"/>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0800000" flipH="1" flipV="1">
            <a:off x="592698" y="378450"/>
            <a:ext cx="721372" cy="688443"/>
          </a:xfrm>
          <a:prstGeom prst="curvedConnector3">
            <a:avLst>
              <a:gd name="adj1" fmla="val -31690"/>
            </a:avLst>
          </a:prstGeom>
          <a:ln w="38100" cmpd="sng">
            <a:solidFill>
              <a:srgbClr val="FFD966"/>
            </a:solidFill>
            <a:prstDash val="solid"/>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4293921" y="1369573"/>
            <a:ext cx="344384" cy="209069"/>
          </a:xfrm>
          <a:prstGeom prst="straightConnector1">
            <a:avLst/>
          </a:prstGeom>
          <a:ln w="38100" cmpd="sng">
            <a:solidFill>
              <a:srgbClr val="FFD966"/>
            </a:solidFill>
            <a:headEnd type="stealth"/>
            <a:tail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97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779868" y="2268871"/>
            <a:ext cx="4125360" cy="461665"/>
          </a:xfrm>
          <a:prstGeom prst="rect">
            <a:avLst/>
          </a:prstGeom>
          <a:noFill/>
        </p:spPr>
        <p:txBody>
          <a:bodyPr wrap="none" rtlCol="0">
            <a:spAutoFit/>
          </a:bodyPr>
          <a:lstStyle/>
          <a:p>
            <a:pPr algn="ctr"/>
            <a:r>
              <a:rPr lang="en-US" sz="1200" dirty="0"/>
              <a:t>Collective Impact’s backbone organization functions are </a:t>
            </a:r>
          </a:p>
          <a:p>
            <a:pPr algn="ctr"/>
            <a:r>
              <a:rPr lang="en-US" sz="1200" dirty="0"/>
              <a:t>fairly embedded within these day-to-day functions at this level</a:t>
            </a:r>
          </a:p>
        </p:txBody>
      </p:sp>
      <p:sp>
        <p:nvSpPr>
          <p:cNvPr id="3" name="Slide Number Placeholder 2"/>
          <p:cNvSpPr>
            <a:spLocks noGrp="1"/>
          </p:cNvSpPr>
          <p:nvPr>
            <p:ph type="sldNum" sz="quarter" idx="12"/>
          </p:nvPr>
        </p:nvSpPr>
        <p:spPr/>
        <p:txBody>
          <a:bodyPr/>
          <a:lstStyle/>
          <a:p>
            <a:fld id="{26D31FA6-A05C-A742-B6C3-5531699466D4}" type="slidenum">
              <a:rPr lang="en-US" smtClean="0"/>
              <a:t>18</a:t>
            </a:fld>
            <a:endParaRPr lang="en-US"/>
          </a:p>
        </p:txBody>
      </p:sp>
      <p:sp>
        <p:nvSpPr>
          <p:cNvPr id="6" name="Title 1"/>
          <p:cNvSpPr txBox="1">
            <a:spLocks/>
          </p:cNvSpPr>
          <p:nvPr/>
        </p:nvSpPr>
        <p:spPr>
          <a:xfrm>
            <a:off x="1275893" y="807246"/>
            <a:ext cx="6592215" cy="549846"/>
          </a:xfrm>
          <a:prstGeom prst="roundRect">
            <a:avLst/>
          </a:prstGeom>
          <a:solidFill>
            <a:schemeClr val="accent1">
              <a:lumMod val="50000"/>
            </a:schemeClr>
          </a:solidFill>
          <a:ln w="12700" cmpd="sng">
            <a:solidFill>
              <a:schemeClr val="accent1">
                <a:lumMod val="50000"/>
              </a:schemeClr>
            </a:solidFill>
          </a:ln>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2000" dirty="0"/>
              <a:t>Raleigh/Wake Triple P Coalition Leadership Team</a:t>
            </a:r>
          </a:p>
          <a:p>
            <a:r>
              <a:rPr lang="en-US" sz="1300" b="1" dirty="0"/>
              <a:t>Service Agency Executive Leaders &amp; Implementation Coordinators</a:t>
            </a:r>
            <a:endParaRPr lang="en-US" sz="1200" b="1" dirty="0"/>
          </a:p>
        </p:txBody>
      </p:sp>
      <p:sp>
        <p:nvSpPr>
          <p:cNvPr id="8" name="Title 1"/>
          <p:cNvSpPr txBox="1">
            <a:spLocks/>
          </p:cNvSpPr>
          <p:nvPr/>
        </p:nvSpPr>
        <p:spPr>
          <a:xfrm>
            <a:off x="2218877" y="1566161"/>
            <a:ext cx="4017479" cy="557784"/>
          </a:xfrm>
          <a:prstGeom prst="roundRect">
            <a:avLst/>
          </a:prstGeom>
          <a:solidFill>
            <a:schemeClr val="accent4">
              <a:lumMod val="75000"/>
            </a:schemeClr>
          </a:solidFill>
          <a:ln w="12700" cmpd="sng">
            <a:solidFill>
              <a:schemeClr val="accent4">
                <a:lumMod val="50000"/>
              </a:schemeClr>
            </a:solidFill>
          </a:ln>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1800" dirty="0"/>
              <a:t>Coalition Implementation Team</a:t>
            </a:r>
          </a:p>
          <a:p>
            <a:r>
              <a:rPr lang="en-US" sz="1200" b="1" dirty="0"/>
              <a:t>Ashley, </a:t>
            </a:r>
            <a:r>
              <a:rPr lang="en-US" sz="1200" b="1" dirty="0" err="1"/>
              <a:t>Aprielle</a:t>
            </a:r>
            <a:r>
              <a:rPr lang="en-US" sz="1200" b="1" dirty="0"/>
              <a:t>, TBH, Mary, ?</a:t>
            </a:r>
          </a:p>
        </p:txBody>
      </p:sp>
      <p:sp>
        <p:nvSpPr>
          <p:cNvPr id="10" name="Title 1"/>
          <p:cNvSpPr txBox="1">
            <a:spLocks/>
          </p:cNvSpPr>
          <p:nvPr/>
        </p:nvSpPr>
        <p:spPr>
          <a:xfrm>
            <a:off x="299481" y="1654018"/>
            <a:ext cx="1427278" cy="557784"/>
          </a:xfrm>
          <a:prstGeom prst="roundRect">
            <a:avLst/>
          </a:prstGeom>
          <a:solidFill>
            <a:schemeClr val="accent3">
              <a:lumMod val="75000"/>
            </a:schemeClr>
          </a:solidFill>
          <a:ln w="28575" cmpd="sng">
            <a:solidFill>
              <a:schemeClr val="accent3">
                <a:lumMod val="75000"/>
              </a:schemeClr>
            </a:solidFill>
            <a:prstDash val="sysDash"/>
          </a:ln>
        </p:spPr>
        <p:txBody>
          <a:bodyPr vert="horz" lIns="91440" tIns="45720" rIns="91440" bIns="45720" rtlCol="0" anchor="ctr">
            <a:normAutofit fontScale="60000" lnSpcReduction="20000"/>
          </a:bodyPr>
          <a:lstStyle>
            <a:lvl1pPr algn="ctr"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1800" dirty="0"/>
              <a:t>Learning   Committee </a:t>
            </a:r>
          </a:p>
          <a:p>
            <a:r>
              <a:rPr lang="en-US" sz="1800" b="1" dirty="0" err="1"/>
              <a:t>inc.</a:t>
            </a:r>
            <a:r>
              <a:rPr lang="en-US" sz="1800" b="1" dirty="0"/>
              <a:t> Parents/Families</a:t>
            </a:r>
          </a:p>
        </p:txBody>
      </p:sp>
      <p:sp>
        <p:nvSpPr>
          <p:cNvPr id="11" name="Title 1"/>
          <p:cNvSpPr txBox="1">
            <a:spLocks/>
          </p:cNvSpPr>
          <p:nvPr/>
        </p:nvSpPr>
        <p:spPr>
          <a:xfrm>
            <a:off x="6842548" y="1643255"/>
            <a:ext cx="1427278" cy="557784"/>
          </a:xfrm>
          <a:prstGeom prst="roundRect">
            <a:avLst/>
          </a:prstGeom>
          <a:solidFill>
            <a:schemeClr val="accent3">
              <a:lumMod val="75000"/>
            </a:schemeClr>
          </a:solidFill>
          <a:ln w="28575" cmpd="sng">
            <a:solidFill>
              <a:schemeClr val="accent3">
                <a:lumMod val="75000"/>
              </a:schemeClr>
            </a:solidFill>
            <a:prstDash val="sysDash"/>
          </a:ln>
        </p:spPr>
        <p:txBody>
          <a:bodyPr vert="horz" lIns="91440" tIns="45720" rIns="91440" bIns="45720" rtlCol="0" anchor="ctr">
            <a:normAutofit fontScale="60000" lnSpcReduction="20000"/>
          </a:bodyPr>
          <a:lstStyle>
            <a:lvl1pPr algn="ctr"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1800" dirty="0"/>
              <a:t>Media &amp; Networking Committee </a:t>
            </a:r>
          </a:p>
          <a:p>
            <a:r>
              <a:rPr lang="en-US" sz="1800" b="1" dirty="0" err="1"/>
              <a:t>inc.</a:t>
            </a:r>
            <a:r>
              <a:rPr lang="en-US" sz="1800" b="1" dirty="0"/>
              <a:t> Parents/Families</a:t>
            </a:r>
          </a:p>
        </p:txBody>
      </p:sp>
      <p:cxnSp>
        <p:nvCxnSpPr>
          <p:cNvPr id="12" name="Straight Arrow Connector 11"/>
          <p:cNvCxnSpPr>
            <a:stCxn id="6" idx="2"/>
            <a:endCxn id="8" idx="0"/>
          </p:cNvCxnSpPr>
          <p:nvPr/>
        </p:nvCxnSpPr>
        <p:spPr>
          <a:xfrm flipH="1">
            <a:off x="4227617" y="1357092"/>
            <a:ext cx="344384" cy="209069"/>
          </a:xfrm>
          <a:prstGeom prst="straightConnector1">
            <a:avLst/>
          </a:prstGeom>
          <a:ln w="38100" cmpd="sng">
            <a:solidFill>
              <a:schemeClr val="accent4">
                <a:lumMod val="75000"/>
              </a:schemeClr>
            </a:solidFill>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10" idx="0"/>
          </p:cNvCxnSpPr>
          <p:nvPr/>
        </p:nvCxnSpPr>
        <p:spPr>
          <a:xfrm flipH="1">
            <a:off x="1013120" y="1346090"/>
            <a:ext cx="536675" cy="307928"/>
          </a:xfrm>
          <a:prstGeom prst="straightConnector1">
            <a:avLst/>
          </a:prstGeom>
          <a:ln w="38100" cmpd="sng">
            <a:solidFill>
              <a:schemeClr val="accent4">
                <a:lumMod val="75000"/>
              </a:schemeClr>
            </a:solidFill>
            <a:prstDash val="sysDash"/>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1" idx="0"/>
          </p:cNvCxnSpPr>
          <p:nvPr/>
        </p:nvCxnSpPr>
        <p:spPr>
          <a:xfrm>
            <a:off x="6842548" y="1335327"/>
            <a:ext cx="713639" cy="307928"/>
          </a:xfrm>
          <a:prstGeom prst="straightConnector1">
            <a:avLst/>
          </a:prstGeom>
          <a:ln w="38100" cmpd="sng">
            <a:solidFill>
              <a:schemeClr val="accent4">
                <a:lumMod val="75000"/>
              </a:schemeClr>
            </a:solidFill>
            <a:prstDash val="sysDash"/>
            <a:headEnd type="stealth"/>
            <a:tailEnd type="stealt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76867" y="1417939"/>
            <a:ext cx="803425" cy="261610"/>
          </a:xfrm>
          <a:prstGeom prst="rect">
            <a:avLst/>
          </a:prstGeom>
          <a:noFill/>
        </p:spPr>
        <p:txBody>
          <a:bodyPr wrap="none" rtlCol="0">
            <a:spAutoFit/>
          </a:bodyPr>
          <a:lstStyle/>
          <a:p>
            <a:pPr algn="ctr"/>
            <a:r>
              <a:rPr lang="en-US" sz="1050" b="1" dirty="0">
                <a:solidFill>
                  <a:schemeClr val="bg2">
                    <a:lumMod val="50000"/>
                  </a:schemeClr>
                </a:solidFill>
              </a:rPr>
              <a:t>As Needed</a:t>
            </a:r>
          </a:p>
        </p:txBody>
      </p:sp>
      <p:sp>
        <p:nvSpPr>
          <p:cNvPr id="21" name="TextBox 20"/>
          <p:cNvSpPr txBox="1"/>
          <p:nvPr/>
        </p:nvSpPr>
        <p:spPr>
          <a:xfrm>
            <a:off x="7483227" y="1417939"/>
            <a:ext cx="803425" cy="261610"/>
          </a:xfrm>
          <a:prstGeom prst="rect">
            <a:avLst/>
          </a:prstGeom>
          <a:noFill/>
        </p:spPr>
        <p:txBody>
          <a:bodyPr wrap="none" rtlCol="0">
            <a:spAutoFit/>
          </a:bodyPr>
          <a:lstStyle/>
          <a:p>
            <a:pPr algn="ctr"/>
            <a:r>
              <a:rPr lang="en-US" sz="1050" b="1" dirty="0">
                <a:solidFill>
                  <a:schemeClr val="bg2">
                    <a:lumMod val="50000"/>
                  </a:schemeClr>
                </a:solidFill>
              </a:rPr>
              <a:t>As Needed</a:t>
            </a:r>
          </a:p>
        </p:txBody>
      </p:sp>
      <p:cxnSp>
        <p:nvCxnSpPr>
          <p:cNvPr id="22" name="Straight Arrow Connector 21"/>
          <p:cNvCxnSpPr/>
          <p:nvPr/>
        </p:nvCxnSpPr>
        <p:spPr>
          <a:xfrm flipH="1">
            <a:off x="1039937" y="1367685"/>
            <a:ext cx="536675" cy="307928"/>
          </a:xfrm>
          <a:prstGeom prst="straightConnector1">
            <a:avLst/>
          </a:prstGeom>
          <a:ln w="38100" cmpd="sng">
            <a:solidFill>
              <a:srgbClr val="FFD966"/>
            </a:solidFill>
            <a:prstDash val="sysDash"/>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858603" y="1301319"/>
            <a:ext cx="713639" cy="307928"/>
          </a:xfrm>
          <a:prstGeom prst="straightConnector1">
            <a:avLst/>
          </a:prstGeom>
          <a:ln w="38100" cmpd="sng">
            <a:solidFill>
              <a:srgbClr val="FFD966"/>
            </a:solidFill>
            <a:prstDash val="sysDash"/>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4293921" y="1369573"/>
            <a:ext cx="344384" cy="209069"/>
          </a:xfrm>
          <a:prstGeom prst="straightConnector1">
            <a:avLst/>
          </a:prstGeom>
          <a:ln w="38100" cmpd="sng">
            <a:solidFill>
              <a:srgbClr val="FFD966"/>
            </a:solidFill>
            <a:headEnd type="stealth"/>
            <a:tailEnd type="stealth"/>
          </a:ln>
        </p:spPr>
        <p:style>
          <a:lnRef idx="2">
            <a:schemeClr val="accent1"/>
          </a:lnRef>
          <a:fillRef idx="0">
            <a:schemeClr val="accent1"/>
          </a:fillRef>
          <a:effectRef idx="1">
            <a:schemeClr val="accent1"/>
          </a:effectRef>
          <a:fontRef idx="minor">
            <a:schemeClr val="tx1"/>
          </a:fontRef>
        </p:style>
      </p:cxnSp>
      <p:graphicFrame>
        <p:nvGraphicFramePr>
          <p:cNvPr id="30" name="Table 29"/>
          <p:cNvGraphicFramePr>
            <a:graphicFrameLocks noGrp="1"/>
          </p:cNvGraphicFramePr>
          <p:nvPr>
            <p:extLst>
              <p:ext uri="{D42A27DB-BD31-4B8C-83A1-F6EECF244321}">
                <p14:modId xmlns:p14="http://schemas.microsoft.com/office/powerpoint/2010/main" val="4128105625"/>
              </p:ext>
            </p:extLst>
          </p:nvPr>
        </p:nvGraphicFramePr>
        <p:xfrm>
          <a:off x="3304650" y="131000"/>
          <a:ext cx="1208552" cy="596013"/>
        </p:xfrm>
        <a:graphic>
          <a:graphicData uri="http://schemas.openxmlformats.org/drawingml/2006/table">
            <a:tbl>
              <a:tblPr firstRow="1" bandRow="1">
                <a:tableStyleId>{5C22544A-7EE6-4342-B048-85BDC9FD1C3A}</a:tableStyleId>
              </a:tblPr>
              <a:tblGrid>
                <a:gridCol w="1208552">
                  <a:extLst>
                    <a:ext uri="{9D8B030D-6E8A-4147-A177-3AD203B41FA5}">
                      <a16:colId xmlns:a16="http://schemas.microsoft.com/office/drawing/2014/main" val="20000"/>
                    </a:ext>
                  </a:extLst>
                </a:gridCol>
              </a:tblGrid>
              <a:tr h="596013">
                <a:tc>
                  <a:txBody>
                    <a:bodyPr/>
                    <a:lstStyle/>
                    <a:p>
                      <a:pPr algn="ctr"/>
                      <a:r>
                        <a:rPr lang="en-US" sz="1400" b="0" dirty="0">
                          <a:solidFill>
                            <a:schemeClr val="tx1"/>
                          </a:solidFill>
                        </a:rPr>
                        <a:t>Executive</a:t>
                      </a:r>
                    </a:p>
                    <a:p>
                      <a:pPr algn="ctr"/>
                      <a:r>
                        <a:rPr lang="en-US" sz="1400" b="0" dirty="0">
                          <a:solidFill>
                            <a:schemeClr val="tx1"/>
                          </a:solidFill>
                        </a:rPr>
                        <a:t>Functions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759130984"/>
              </p:ext>
            </p:extLst>
          </p:nvPr>
        </p:nvGraphicFramePr>
        <p:xfrm>
          <a:off x="4591207" y="131000"/>
          <a:ext cx="1208552" cy="596013"/>
        </p:xfrm>
        <a:graphic>
          <a:graphicData uri="http://schemas.openxmlformats.org/drawingml/2006/table">
            <a:tbl>
              <a:tblPr firstRow="1" bandRow="1">
                <a:tableStyleId>{5C22544A-7EE6-4342-B048-85BDC9FD1C3A}</a:tableStyleId>
              </a:tblPr>
              <a:tblGrid>
                <a:gridCol w="1208552">
                  <a:extLst>
                    <a:ext uri="{9D8B030D-6E8A-4147-A177-3AD203B41FA5}">
                      <a16:colId xmlns:a16="http://schemas.microsoft.com/office/drawing/2014/main" val="20000"/>
                    </a:ext>
                  </a:extLst>
                </a:gridCol>
              </a:tblGrid>
              <a:tr h="596013">
                <a:tc>
                  <a:txBody>
                    <a:bodyPr/>
                    <a:lstStyle/>
                    <a:p>
                      <a:pPr algn="ctr"/>
                      <a:r>
                        <a:rPr lang="en-US" sz="1400" b="0" dirty="0">
                          <a:solidFill>
                            <a:schemeClr val="tx1"/>
                          </a:solidFill>
                        </a:rPr>
                        <a:t>Cross-System</a:t>
                      </a:r>
                    </a:p>
                    <a:p>
                      <a:pPr algn="ctr"/>
                      <a:r>
                        <a:rPr lang="en-US" sz="1400" b="0" dirty="0">
                          <a:solidFill>
                            <a:schemeClr val="tx1"/>
                          </a:solidFill>
                        </a:rPr>
                        <a:t>Functions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4376258" y="228205"/>
            <a:ext cx="341760" cy="369332"/>
          </a:xfrm>
          <a:prstGeom prst="rect">
            <a:avLst/>
          </a:prstGeom>
          <a:solidFill>
            <a:schemeClr val="bg1"/>
          </a:solidFill>
          <a:effectLst>
            <a:softEdge rad="63500"/>
          </a:effectLst>
        </p:spPr>
        <p:txBody>
          <a:bodyPr wrap="none" rtlCol="0">
            <a:spAutoFit/>
          </a:bodyPr>
          <a:lstStyle/>
          <a:p>
            <a:pPr algn="ctr"/>
            <a:r>
              <a:rPr lang="en-US" dirty="0"/>
              <a:t>&amp;</a:t>
            </a:r>
          </a:p>
        </p:txBody>
      </p:sp>
      <p:graphicFrame>
        <p:nvGraphicFramePr>
          <p:cNvPr id="32" name="Table 31"/>
          <p:cNvGraphicFramePr>
            <a:graphicFrameLocks noGrp="1"/>
          </p:cNvGraphicFramePr>
          <p:nvPr>
            <p:extLst>
              <p:ext uri="{D42A27DB-BD31-4B8C-83A1-F6EECF244321}">
                <p14:modId xmlns:p14="http://schemas.microsoft.com/office/powerpoint/2010/main" val="3770491494"/>
              </p:ext>
            </p:extLst>
          </p:nvPr>
        </p:nvGraphicFramePr>
        <p:xfrm>
          <a:off x="3623341" y="2211802"/>
          <a:ext cx="1208552" cy="596013"/>
        </p:xfrm>
        <a:graphic>
          <a:graphicData uri="http://schemas.openxmlformats.org/drawingml/2006/table">
            <a:tbl>
              <a:tblPr firstRow="1" bandRow="1">
                <a:tableStyleId>{5C22544A-7EE6-4342-B048-85BDC9FD1C3A}</a:tableStyleId>
              </a:tblPr>
              <a:tblGrid>
                <a:gridCol w="1208552">
                  <a:extLst>
                    <a:ext uri="{9D8B030D-6E8A-4147-A177-3AD203B41FA5}">
                      <a16:colId xmlns:a16="http://schemas.microsoft.com/office/drawing/2014/main" val="20000"/>
                    </a:ext>
                  </a:extLst>
                </a:gridCol>
              </a:tblGrid>
              <a:tr h="596013">
                <a:tc>
                  <a:txBody>
                    <a:bodyPr/>
                    <a:lstStyle/>
                    <a:p>
                      <a:pPr algn="ctr"/>
                      <a:r>
                        <a:rPr lang="en-US" sz="1400" b="0" dirty="0">
                          <a:solidFill>
                            <a:schemeClr val="tx1"/>
                          </a:solidFill>
                        </a:rPr>
                        <a:t>Day-to-Day</a:t>
                      </a:r>
                    </a:p>
                    <a:p>
                      <a:pPr algn="ctr"/>
                      <a:r>
                        <a:rPr lang="en-US" sz="1400" b="0" dirty="0">
                          <a:solidFill>
                            <a:schemeClr val="tx1"/>
                          </a:solidFill>
                        </a:rPr>
                        <a:t>Functions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CA"/>
                    </a:solidFill>
                  </a:tcPr>
                </a:tc>
                <a:extLst>
                  <a:ext uri="{0D108BD9-81ED-4DB2-BD59-A6C34878D82A}">
                    <a16:rowId xmlns:a16="http://schemas.microsoft.com/office/drawing/2014/main" val="10000"/>
                  </a:ext>
                </a:extLst>
              </a:tr>
            </a:tbl>
          </a:graphicData>
        </a:graphic>
      </p:graphicFrame>
      <p:sp>
        <p:nvSpPr>
          <p:cNvPr id="2" name="Left Bracket 1"/>
          <p:cNvSpPr/>
          <p:nvPr/>
        </p:nvSpPr>
        <p:spPr>
          <a:xfrm>
            <a:off x="4882100" y="2248301"/>
            <a:ext cx="103367" cy="164592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ket 24"/>
          <p:cNvSpPr/>
          <p:nvPr/>
        </p:nvSpPr>
        <p:spPr>
          <a:xfrm rot="10800000">
            <a:off x="8689578" y="2248301"/>
            <a:ext cx="103367" cy="164592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5428266" y="2705316"/>
            <a:ext cx="3321545" cy="1200329"/>
          </a:xfrm>
          <a:prstGeom prst="rect">
            <a:avLst/>
          </a:prstGeom>
          <a:noFill/>
        </p:spPr>
        <p:txBody>
          <a:bodyPr wrap="square" rtlCol="0">
            <a:spAutoFit/>
          </a:bodyPr>
          <a:lstStyle/>
          <a:p>
            <a:pPr marL="148756" indent="-165261">
              <a:buFont typeface="Arial" panose="020B0604020202020204" pitchFamily="34" charset="0"/>
              <a:buChar char="•"/>
            </a:pPr>
            <a:r>
              <a:rPr lang="en-US" sz="1200" dirty="0">
                <a:sym typeface="Wingdings" panose="05000000000000000000" pitchFamily="2" charset="2"/>
              </a:rPr>
              <a:t>Facilitating dialogue between partners</a:t>
            </a:r>
          </a:p>
          <a:p>
            <a:pPr marL="148756" indent="-165261" defTabSz="440695">
              <a:buFont typeface="Arial" panose="020B0604020202020204" pitchFamily="34" charset="0"/>
              <a:buChar char="•"/>
              <a:defRPr/>
            </a:pPr>
            <a:r>
              <a:rPr lang="en-US" sz="1200" dirty="0">
                <a:sym typeface="Wingdings" panose="05000000000000000000" pitchFamily="2" charset="2"/>
              </a:rPr>
              <a:t>Providing overall strategic direction </a:t>
            </a:r>
          </a:p>
          <a:p>
            <a:pPr marL="148756" indent="-165261" defTabSz="440695">
              <a:buFont typeface="Arial" panose="020B0604020202020204" pitchFamily="34" charset="0"/>
              <a:buChar char="•"/>
              <a:defRPr/>
            </a:pPr>
            <a:r>
              <a:rPr lang="en-US" sz="1200" dirty="0">
                <a:sym typeface="Wingdings" panose="05000000000000000000" pitchFamily="2" charset="2"/>
              </a:rPr>
              <a:t>Managing data collection and analysis </a:t>
            </a:r>
          </a:p>
          <a:p>
            <a:pPr marL="148756" indent="-165261" defTabSz="440695">
              <a:buFont typeface="Arial" panose="020B0604020202020204" pitchFamily="34" charset="0"/>
              <a:buChar char="•"/>
              <a:defRPr/>
            </a:pPr>
            <a:r>
              <a:rPr lang="en-US" sz="1200" dirty="0">
                <a:sym typeface="Wingdings" panose="05000000000000000000" pitchFamily="2" charset="2"/>
              </a:rPr>
              <a:t>Handling communications</a:t>
            </a:r>
          </a:p>
          <a:p>
            <a:pPr marL="148756" indent="-165261">
              <a:buFont typeface="Arial" panose="020B0604020202020204" pitchFamily="34" charset="0"/>
              <a:buChar char="•"/>
            </a:pPr>
            <a:r>
              <a:rPr lang="en-US" sz="1200" dirty="0">
                <a:sym typeface="Wingdings" panose="05000000000000000000" pitchFamily="2" charset="2"/>
              </a:rPr>
              <a:t>Coordinating community outreach </a:t>
            </a:r>
          </a:p>
          <a:p>
            <a:pPr marL="148756" indent="-165261">
              <a:buFont typeface="Arial" panose="020B0604020202020204" pitchFamily="34" charset="0"/>
              <a:buChar char="•"/>
            </a:pPr>
            <a:r>
              <a:rPr lang="en-US" sz="1200" dirty="0">
                <a:sym typeface="Wingdings" panose="05000000000000000000" pitchFamily="2" charset="2"/>
              </a:rPr>
              <a:t>Mobilizing funding</a:t>
            </a:r>
            <a:endParaRPr lang="en-US" sz="1200" b="1" dirty="0">
              <a:sym typeface="Wingdings" panose="05000000000000000000" pitchFamily="2" charset="2"/>
            </a:endParaRPr>
          </a:p>
        </p:txBody>
      </p:sp>
      <p:cxnSp>
        <p:nvCxnSpPr>
          <p:cNvPr id="9" name="Straight Connector 8"/>
          <p:cNvCxnSpPr>
            <a:stCxn id="6" idx="0"/>
            <a:endCxn id="30" idx="2"/>
          </p:cNvCxnSpPr>
          <p:nvPr/>
        </p:nvCxnSpPr>
        <p:spPr>
          <a:xfrm flipH="1" flipV="1">
            <a:off x="3908926" y="727013"/>
            <a:ext cx="663075" cy="80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 idx="0"/>
            <a:endCxn id="31" idx="2"/>
          </p:cNvCxnSpPr>
          <p:nvPr/>
        </p:nvCxnSpPr>
        <p:spPr>
          <a:xfrm flipV="1">
            <a:off x="4572001" y="727013"/>
            <a:ext cx="623482" cy="80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2"/>
            <a:endCxn id="32" idx="0"/>
          </p:cNvCxnSpPr>
          <p:nvPr/>
        </p:nvCxnSpPr>
        <p:spPr>
          <a:xfrm>
            <a:off x="4227617" y="2123945"/>
            <a:ext cx="0" cy="878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9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up)">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animBg="1"/>
      <p:bldP spid="2" grpId="0" animBg="1"/>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D31FA6-A05C-A742-B6C3-5531699466D4}" type="slidenum">
              <a:rPr lang="en-US" smtClean="0"/>
              <a:t>19</a:t>
            </a:fld>
            <a:endParaRPr lang="en-US"/>
          </a:p>
        </p:txBody>
      </p:sp>
      <p:pic>
        <p:nvPicPr>
          <p:cNvPr id="3" name="Picture 2"/>
          <p:cNvPicPr>
            <a:picLocks noChangeAspect="1"/>
          </p:cNvPicPr>
          <p:nvPr/>
        </p:nvPicPr>
        <p:blipFill>
          <a:blip r:embed="rId3"/>
          <a:stretch>
            <a:fillRect/>
          </a:stretch>
        </p:blipFill>
        <p:spPr>
          <a:xfrm>
            <a:off x="226800" y="464854"/>
            <a:ext cx="3929952" cy="374708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65327156"/>
              </p:ext>
            </p:extLst>
          </p:nvPr>
        </p:nvGraphicFramePr>
        <p:xfrm>
          <a:off x="4720875" y="1444400"/>
          <a:ext cx="1208552" cy="596013"/>
        </p:xfrm>
        <a:graphic>
          <a:graphicData uri="http://schemas.openxmlformats.org/drawingml/2006/table">
            <a:tbl>
              <a:tblPr firstRow="1" bandRow="1">
                <a:tableStyleId>{5C22544A-7EE6-4342-B048-85BDC9FD1C3A}</a:tableStyleId>
              </a:tblPr>
              <a:tblGrid>
                <a:gridCol w="1208552">
                  <a:extLst>
                    <a:ext uri="{9D8B030D-6E8A-4147-A177-3AD203B41FA5}">
                      <a16:colId xmlns:a16="http://schemas.microsoft.com/office/drawing/2014/main" val="20000"/>
                    </a:ext>
                  </a:extLst>
                </a:gridCol>
              </a:tblGrid>
              <a:tr h="596013">
                <a:tc>
                  <a:txBody>
                    <a:bodyPr/>
                    <a:lstStyle/>
                    <a:p>
                      <a:pPr algn="ctr"/>
                      <a:r>
                        <a:rPr lang="en-US" sz="1400" b="0" dirty="0">
                          <a:solidFill>
                            <a:schemeClr val="tx1"/>
                          </a:solidFill>
                        </a:rPr>
                        <a:t>Executive</a:t>
                      </a:r>
                    </a:p>
                    <a:p>
                      <a:pPr algn="ctr"/>
                      <a:r>
                        <a:rPr lang="en-US" sz="1400" b="0" dirty="0">
                          <a:solidFill>
                            <a:schemeClr val="tx1"/>
                          </a:solidFill>
                        </a:rPr>
                        <a:t>Functions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40137844"/>
              </p:ext>
            </p:extLst>
          </p:nvPr>
        </p:nvGraphicFramePr>
        <p:xfrm>
          <a:off x="5527892" y="2016560"/>
          <a:ext cx="1208552" cy="596013"/>
        </p:xfrm>
        <a:graphic>
          <a:graphicData uri="http://schemas.openxmlformats.org/drawingml/2006/table">
            <a:tbl>
              <a:tblPr firstRow="1" bandRow="1">
                <a:tableStyleId>{5C22544A-7EE6-4342-B048-85BDC9FD1C3A}</a:tableStyleId>
              </a:tblPr>
              <a:tblGrid>
                <a:gridCol w="1208552">
                  <a:extLst>
                    <a:ext uri="{9D8B030D-6E8A-4147-A177-3AD203B41FA5}">
                      <a16:colId xmlns:a16="http://schemas.microsoft.com/office/drawing/2014/main" val="20000"/>
                    </a:ext>
                  </a:extLst>
                </a:gridCol>
              </a:tblGrid>
              <a:tr h="596013">
                <a:tc>
                  <a:txBody>
                    <a:bodyPr/>
                    <a:lstStyle/>
                    <a:p>
                      <a:pPr algn="ctr"/>
                      <a:r>
                        <a:rPr lang="en-US" sz="1400" b="0" dirty="0">
                          <a:solidFill>
                            <a:schemeClr val="tx1"/>
                          </a:solidFill>
                        </a:rPr>
                        <a:t>Cross-Agency</a:t>
                      </a:r>
                    </a:p>
                    <a:p>
                      <a:pPr algn="ctr"/>
                      <a:r>
                        <a:rPr lang="en-US" sz="1400" b="0" dirty="0">
                          <a:solidFill>
                            <a:schemeClr val="tx1"/>
                          </a:solidFill>
                        </a:rPr>
                        <a:t>Functions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23864325"/>
              </p:ext>
            </p:extLst>
          </p:nvPr>
        </p:nvGraphicFramePr>
        <p:xfrm>
          <a:off x="6390408" y="2595610"/>
          <a:ext cx="1208552" cy="596013"/>
        </p:xfrm>
        <a:graphic>
          <a:graphicData uri="http://schemas.openxmlformats.org/drawingml/2006/table">
            <a:tbl>
              <a:tblPr firstRow="1" bandRow="1">
                <a:tableStyleId>{5C22544A-7EE6-4342-B048-85BDC9FD1C3A}</a:tableStyleId>
              </a:tblPr>
              <a:tblGrid>
                <a:gridCol w="1208552">
                  <a:extLst>
                    <a:ext uri="{9D8B030D-6E8A-4147-A177-3AD203B41FA5}">
                      <a16:colId xmlns:a16="http://schemas.microsoft.com/office/drawing/2014/main" val="20000"/>
                    </a:ext>
                  </a:extLst>
                </a:gridCol>
              </a:tblGrid>
              <a:tr h="596013">
                <a:tc>
                  <a:txBody>
                    <a:bodyPr/>
                    <a:lstStyle/>
                    <a:p>
                      <a:pPr algn="ctr"/>
                      <a:r>
                        <a:rPr lang="en-US" sz="1400" b="0" dirty="0">
                          <a:solidFill>
                            <a:schemeClr val="tx1"/>
                          </a:solidFill>
                        </a:rPr>
                        <a:t>Day-to-Day</a:t>
                      </a:r>
                    </a:p>
                    <a:p>
                      <a:pPr algn="ctr"/>
                      <a:r>
                        <a:rPr lang="en-US" sz="1400" b="0" dirty="0">
                          <a:solidFill>
                            <a:schemeClr val="tx1"/>
                          </a:solidFill>
                        </a:rPr>
                        <a:t>Functions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CA"/>
                    </a:solidFill>
                  </a:tcPr>
                </a:tc>
                <a:extLst>
                  <a:ext uri="{0D108BD9-81ED-4DB2-BD59-A6C34878D82A}">
                    <a16:rowId xmlns:a16="http://schemas.microsoft.com/office/drawing/2014/main" val="10000"/>
                  </a:ext>
                </a:extLst>
              </a:tr>
            </a:tbl>
          </a:graphicData>
        </a:graphic>
      </p:graphicFrame>
      <p:sp>
        <p:nvSpPr>
          <p:cNvPr id="8" name="Left Brace 7"/>
          <p:cNvSpPr/>
          <p:nvPr/>
        </p:nvSpPr>
        <p:spPr>
          <a:xfrm>
            <a:off x="4156752" y="1072888"/>
            <a:ext cx="753311" cy="2468880"/>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3319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rotWithShape="1">
          <a:blip r:embed="rId3">
            <a:extLst>
              <a:ext uri="{28A0092B-C50C-407E-A947-70E740481C1C}">
                <a14:useLocalDpi xmlns:a14="http://schemas.microsoft.com/office/drawing/2010/main" val="0"/>
              </a:ext>
            </a:extLst>
          </a:blip>
          <a:srcRect l="20156" t="18577" r="41383" b="40830"/>
          <a:stretch/>
        </p:blipFill>
        <p:spPr>
          <a:xfrm>
            <a:off x="2183666" y="50203"/>
            <a:ext cx="2900860" cy="1175427"/>
          </a:xfrm>
          <a:prstGeom prst="rect">
            <a:avLst/>
          </a:prstGeom>
        </p:spPr>
      </p:pic>
      <p:sp>
        <p:nvSpPr>
          <p:cNvPr id="64" name="Right Arrow 63"/>
          <p:cNvSpPr/>
          <p:nvPr/>
        </p:nvSpPr>
        <p:spPr>
          <a:xfrm>
            <a:off x="5231693" y="1481830"/>
            <a:ext cx="248041" cy="274576"/>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p:nvSpPr>
        <p:spPr>
          <a:xfrm>
            <a:off x="7251310" y="1278484"/>
            <a:ext cx="1549609" cy="3473298"/>
          </a:xfrm>
          <a:prstGeom prst="rect">
            <a:avLst/>
          </a:prstGeom>
          <a:solidFill>
            <a:schemeClr val="accent2">
              <a:alpha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prstClr val="white"/>
              </a:solidFill>
            </a:endParaRPr>
          </a:p>
        </p:txBody>
      </p:sp>
      <p:sp>
        <p:nvSpPr>
          <p:cNvPr id="41" name="Rectangle 40"/>
          <p:cNvSpPr/>
          <p:nvPr/>
        </p:nvSpPr>
        <p:spPr>
          <a:xfrm>
            <a:off x="5475035" y="1270502"/>
            <a:ext cx="1529991" cy="3481281"/>
          </a:xfrm>
          <a:prstGeom prst="rect">
            <a:avLst/>
          </a:prstGeom>
          <a:solidFill>
            <a:schemeClr val="accent4">
              <a:lumMod val="75000"/>
              <a:alpha val="2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prstClr val="white"/>
              </a:solidFill>
            </a:endParaRPr>
          </a:p>
        </p:txBody>
      </p:sp>
      <p:sp>
        <p:nvSpPr>
          <p:cNvPr id="39" name="Rectangle 38"/>
          <p:cNvSpPr/>
          <p:nvPr/>
        </p:nvSpPr>
        <p:spPr>
          <a:xfrm>
            <a:off x="1955813" y="1266428"/>
            <a:ext cx="3269787" cy="3489261"/>
          </a:xfrm>
          <a:prstGeom prst="rect">
            <a:avLst/>
          </a:prstGeom>
          <a:solidFill>
            <a:srgbClr val="009999">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prstClr val="white"/>
              </a:solidFill>
            </a:endParaRPr>
          </a:p>
        </p:txBody>
      </p:sp>
      <p:sp>
        <p:nvSpPr>
          <p:cNvPr id="38" name="Rectangle 37"/>
          <p:cNvSpPr/>
          <p:nvPr/>
        </p:nvSpPr>
        <p:spPr>
          <a:xfrm>
            <a:off x="211323" y="1262521"/>
            <a:ext cx="1501356" cy="3489262"/>
          </a:xfrm>
          <a:prstGeom prst="rect">
            <a:avLst/>
          </a:prstGeom>
          <a:solidFill>
            <a:schemeClr val="tx2">
              <a:alpha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prstClr val="white"/>
              </a:solidFill>
            </a:endParaRPr>
          </a:p>
        </p:txBody>
      </p:sp>
      <p:sp>
        <p:nvSpPr>
          <p:cNvPr id="31" name="Right Arrow 30"/>
          <p:cNvSpPr/>
          <p:nvPr/>
        </p:nvSpPr>
        <p:spPr>
          <a:xfrm>
            <a:off x="1710923" y="1473850"/>
            <a:ext cx="248041" cy="274576"/>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ight Arrow 33"/>
          <p:cNvSpPr/>
          <p:nvPr/>
        </p:nvSpPr>
        <p:spPr>
          <a:xfrm>
            <a:off x="7003269" y="1481831"/>
            <a:ext cx="248041" cy="274576"/>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Rectangle 3"/>
          <p:cNvSpPr/>
          <p:nvPr/>
        </p:nvSpPr>
        <p:spPr>
          <a:xfrm>
            <a:off x="211323" y="1246257"/>
            <a:ext cx="1501356" cy="61214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Co-Creation </a:t>
            </a:r>
          </a:p>
          <a:p>
            <a:pPr algn="ctr"/>
            <a:r>
              <a:rPr lang="en-US" sz="1350" b="1" dirty="0">
                <a:solidFill>
                  <a:prstClr val="white"/>
                </a:solidFill>
              </a:rPr>
              <a:t>Partner Support</a:t>
            </a:r>
          </a:p>
        </p:txBody>
      </p:sp>
      <p:sp>
        <p:nvSpPr>
          <p:cNvPr id="7" name="Rectangle 6"/>
          <p:cNvSpPr/>
          <p:nvPr/>
        </p:nvSpPr>
        <p:spPr>
          <a:xfrm>
            <a:off x="5475035" y="1254236"/>
            <a:ext cx="1529991" cy="604161"/>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Triple P System</a:t>
            </a:r>
          </a:p>
          <a:p>
            <a:pPr algn="ctr"/>
            <a:r>
              <a:rPr lang="en-US" sz="1350" b="1" dirty="0">
                <a:solidFill>
                  <a:prstClr val="white"/>
                </a:solidFill>
              </a:rPr>
              <a:t>Optimization</a:t>
            </a:r>
          </a:p>
        </p:txBody>
      </p:sp>
      <p:sp>
        <p:nvSpPr>
          <p:cNvPr id="9" name="Rectangle 8"/>
          <p:cNvSpPr/>
          <p:nvPr/>
        </p:nvSpPr>
        <p:spPr>
          <a:xfrm>
            <a:off x="7251310" y="1254236"/>
            <a:ext cx="1549609" cy="60416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Population-level</a:t>
            </a:r>
          </a:p>
          <a:p>
            <a:pPr algn="ctr"/>
            <a:r>
              <a:rPr lang="en-US" sz="1350" b="1" dirty="0">
                <a:solidFill>
                  <a:prstClr val="white"/>
                </a:solidFill>
              </a:rPr>
              <a:t>Outcomes</a:t>
            </a:r>
          </a:p>
        </p:txBody>
      </p:sp>
      <p:sp>
        <p:nvSpPr>
          <p:cNvPr id="43" name="TextBox 42"/>
          <p:cNvSpPr txBox="1"/>
          <p:nvPr/>
        </p:nvSpPr>
        <p:spPr>
          <a:xfrm>
            <a:off x="2044366" y="1872928"/>
            <a:ext cx="1468075" cy="2900794"/>
          </a:xfrm>
          <a:prstGeom prst="rect">
            <a:avLst/>
          </a:prstGeom>
          <a:noFill/>
        </p:spPr>
        <p:txBody>
          <a:bodyPr wrap="square" rtlCol="0">
            <a:spAutoFit/>
          </a:bodyPr>
          <a:lstStyle/>
          <a:p>
            <a:pPr>
              <a:spcAft>
                <a:spcPts val="450"/>
              </a:spcAft>
            </a:pPr>
            <a:r>
              <a:rPr lang="en-US" sz="1200" dirty="0">
                <a:solidFill>
                  <a:prstClr val="black"/>
                </a:solidFill>
              </a:rPr>
              <a:t>Leadership &amp; implementation teams</a:t>
            </a:r>
            <a:br>
              <a:rPr lang="en-US" sz="1200" dirty="0">
                <a:solidFill>
                  <a:prstClr val="black"/>
                </a:solidFill>
              </a:rPr>
            </a:br>
            <a:endParaRPr lang="en-US" sz="525" dirty="0">
              <a:solidFill>
                <a:prstClr val="black"/>
              </a:solidFill>
            </a:endParaRPr>
          </a:p>
          <a:p>
            <a:pPr>
              <a:spcAft>
                <a:spcPts val="450"/>
              </a:spcAft>
            </a:pPr>
            <a:r>
              <a:rPr lang="en-US" sz="1200" dirty="0">
                <a:solidFill>
                  <a:prstClr val="black"/>
                </a:solidFill>
              </a:rPr>
              <a:t>Workforce development infrastructure</a:t>
            </a:r>
            <a:br>
              <a:rPr lang="en-US" sz="1200" dirty="0">
                <a:solidFill>
                  <a:prstClr val="black"/>
                </a:solidFill>
              </a:rPr>
            </a:br>
            <a:endParaRPr lang="en-US" sz="1200" dirty="0">
              <a:solidFill>
                <a:prstClr val="black"/>
              </a:solidFill>
            </a:endParaRPr>
          </a:p>
          <a:p>
            <a:pPr>
              <a:spcAft>
                <a:spcPts val="1200"/>
              </a:spcAft>
            </a:pPr>
            <a:r>
              <a:rPr lang="en-US" sz="1200" dirty="0">
                <a:solidFill>
                  <a:prstClr val="black"/>
                </a:solidFill>
              </a:rPr>
              <a:t>Quality &amp; outcome monitoring     system</a:t>
            </a:r>
            <a:endParaRPr lang="en-US" sz="1500" dirty="0">
              <a:solidFill>
                <a:prstClr val="black"/>
              </a:solidFill>
            </a:endParaRPr>
          </a:p>
          <a:p>
            <a:pPr>
              <a:spcAft>
                <a:spcPts val="450"/>
              </a:spcAft>
            </a:pPr>
            <a:r>
              <a:rPr lang="en-US" sz="1200" dirty="0">
                <a:solidFill>
                  <a:prstClr val="black"/>
                </a:solidFill>
              </a:rPr>
              <a:t>Media </a:t>
            </a:r>
            <a:br>
              <a:rPr lang="en-US" sz="1200" dirty="0">
                <a:solidFill>
                  <a:prstClr val="black"/>
                </a:solidFill>
              </a:rPr>
            </a:br>
            <a:r>
              <a:rPr lang="en-US" sz="1200" dirty="0">
                <a:solidFill>
                  <a:prstClr val="black"/>
                </a:solidFill>
              </a:rPr>
              <a:t>&amp; networking capacity</a:t>
            </a:r>
          </a:p>
        </p:txBody>
      </p:sp>
      <p:sp>
        <p:nvSpPr>
          <p:cNvPr id="2" name="TextBox 1"/>
          <p:cNvSpPr txBox="1"/>
          <p:nvPr/>
        </p:nvSpPr>
        <p:spPr>
          <a:xfrm>
            <a:off x="227824" y="1850736"/>
            <a:ext cx="1468355" cy="2893100"/>
          </a:xfrm>
          <a:prstGeom prst="rect">
            <a:avLst/>
          </a:prstGeom>
          <a:noFill/>
        </p:spPr>
        <p:txBody>
          <a:bodyPr wrap="square" rtlCol="0">
            <a:spAutoFit/>
          </a:bodyPr>
          <a:lstStyle/>
          <a:p>
            <a:pPr>
              <a:spcAft>
                <a:spcPts val="1200"/>
              </a:spcAft>
            </a:pPr>
            <a:r>
              <a:rPr lang="en-US" sz="1200" dirty="0">
                <a:solidFill>
                  <a:prstClr val="black"/>
                </a:solidFill>
              </a:rPr>
              <a:t>Service agency leadership &amp; staff</a:t>
            </a:r>
          </a:p>
          <a:p>
            <a:pPr>
              <a:spcAft>
                <a:spcPts val="1200"/>
              </a:spcAft>
            </a:pPr>
            <a:r>
              <a:rPr lang="en-US" sz="1200" dirty="0">
                <a:solidFill>
                  <a:prstClr val="black"/>
                </a:solidFill>
              </a:rPr>
              <a:t>State/local funders &amp; policymakers</a:t>
            </a:r>
          </a:p>
          <a:p>
            <a:pPr>
              <a:spcAft>
                <a:spcPts val="1200"/>
              </a:spcAft>
            </a:pPr>
            <a:r>
              <a:rPr lang="en-US" sz="1200" dirty="0">
                <a:solidFill>
                  <a:prstClr val="black"/>
                </a:solidFill>
              </a:rPr>
              <a:t>Triple P America</a:t>
            </a:r>
          </a:p>
          <a:p>
            <a:pPr>
              <a:spcAft>
                <a:spcPts val="1200"/>
              </a:spcAft>
            </a:pPr>
            <a:r>
              <a:rPr lang="en-US" sz="1200" dirty="0">
                <a:solidFill>
                  <a:prstClr val="black"/>
                </a:solidFill>
              </a:rPr>
              <a:t>Intermediary organizations</a:t>
            </a:r>
          </a:p>
          <a:p>
            <a:pPr>
              <a:spcAft>
                <a:spcPts val="1200"/>
              </a:spcAft>
            </a:pPr>
            <a:r>
              <a:rPr lang="en-US" sz="1200" dirty="0">
                <a:solidFill>
                  <a:prstClr val="black"/>
                </a:solidFill>
              </a:rPr>
              <a:t>Local community members</a:t>
            </a:r>
          </a:p>
          <a:p>
            <a:pPr>
              <a:spcAft>
                <a:spcPts val="1350"/>
              </a:spcAft>
            </a:pPr>
            <a:r>
              <a:rPr lang="en-US" sz="1200" dirty="0">
                <a:solidFill>
                  <a:prstClr val="black"/>
                </a:solidFill>
              </a:rPr>
              <a:t>Triple P developers &amp; researchers</a:t>
            </a:r>
          </a:p>
        </p:txBody>
      </p:sp>
      <p:sp>
        <p:nvSpPr>
          <p:cNvPr id="45" name="TextBox 44"/>
          <p:cNvSpPr txBox="1"/>
          <p:nvPr/>
        </p:nvSpPr>
        <p:spPr>
          <a:xfrm>
            <a:off x="3677271" y="1881659"/>
            <a:ext cx="1506105" cy="2880276"/>
          </a:xfrm>
          <a:prstGeom prst="rect">
            <a:avLst/>
          </a:prstGeom>
          <a:noFill/>
        </p:spPr>
        <p:txBody>
          <a:bodyPr wrap="square" rtlCol="0">
            <a:spAutoFit/>
          </a:bodyPr>
          <a:lstStyle/>
          <a:p>
            <a:r>
              <a:rPr lang="en-US" sz="1200" dirty="0">
                <a:solidFill>
                  <a:prstClr val="black"/>
                </a:solidFill>
              </a:rPr>
              <a:t>Leading &amp; supporting implementation</a:t>
            </a:r>
            <a:br>
              <a:rPr lang="en-US" sz="1200" dirty="0">
                <a:solidFill>
                  <a:prstClr val="black"/>
                </a:solidFill>
              </a:rPr>
            </a:br>
            <a:endParaRPr lang="en-US" sz="800" dirty="0">
              <a:solidFill>
                <a:prstClr val="black"/>
              </a:solidFill>
            </a:endParaRPr>
          </a:p>
          <a:p>
            <a:r>
              <a:rPr lang="en-US" sz="1200" dirty="0">
                <a:solidFill>
                  <a:prstClr val="black"/>
                </a:solidFill>
              </a:rPr>
              <a:t>Developing confident </a:t>
            </a:r>
            <a:br>
              <a:rPr lang="en-US" sz="1200" dirty="0">
                <a:solidFill>
                  <a:prstClr val="black"/>
                </a:solidFill>
              </a:rPr>
            </a:br>
            <a:r>
              <a:rPr lang="en-US" sz="1200" dirty="0">
                <a:solidFill>
                  <a:prstClr val="black"/>
                </a:solidFill>
              </a:rPr>
              <a:t>&amp; competent practitioners</a:t>
            </a:r>
          </a:p>
          <a:p>
            <a:endParaRPr lang="en-US" sz="700" dirty="0">
              <a:solidFill>
                <a:prstClr val="black"/>
              </a:solidFill>
            </a:endParaRPr>
          </a:p>
          <a:p>
            <a:pPr>
              <a:spcAft>
                <a:spcPts val="450"/>
              </a:spcAft>
            </a:pPr>
            <a:r>
              <a:rPr lang="en-US" sz="1200" dirty="0">
                <a:solidFill>
                  <a:prstClr val="black"/>
                </a:solidFill>
              </a:rPr>
              <a:t>Gathering, analyzing, </a:t>
            </a:r>
            <a:br>
              <a:rPr lang="en-US" sz="1200" dirty="0">
                <a:solidFill>
                  <a:prstClr val="black"/>
                </a:solidFill>
              </a:rPr>
            </a:br>
            <a:r>
              <a:rPr lang="en-US" sz="1200" dirty="0">
                <a:solidFill>
                  <a:prstClr val="black"/>
                </a:solidFill>
              </a:rPr>
              <a:t>&amp; reporting data</a:t>
            </a:r>
          </a:p>
          <a:p>
            <a:endParaRPr lang="en-US" sz="100" dirty="0">
              <a:solidFill>
                <a:prstClr val="black"/>
              </a:solidFill>
            </a:endParaRPr>
          </a:p>
          <a:p>
            <a:r>
              <a:rPr lang="en-US" sz="1200" dirty="0">
                <a:solidFill>
                  <a:prstClr val="black"/>
                </a:solidFill>
              </a:rPr>
              <a:t>System-wide learning </a:t>
            </a:r>
            <a:br>
              <a:rPr lang="en-US" sz="1200" dirty="0">
                <a:solidFill>
                  <a:prstClr val="black"/>
                </a:solidFill>
              </a:rPr>
            </a:br>
            <a:r>
              <a:rPr lang="en-US" sz="1200" dirty="0">
                <a:solidFill>
                  <a:prstClr val="black"/>
                </a:solidFill>
              </a:rPr>
              <a:t>&amp; improvement</a:t>
            </a:r>
            <a:br>
              <a:rPr lang="en-US" sz="1200" dirty="0">
                <a:solidFill>
                  <a:prstClr val="black"/>
                </a:solidFill>
              </a:rPr>
            </a:br>
            <a:br>
              <a:rPr lang="en-US" sz="600" dirty="0">
                <a:solidFill>
                  <a:prstClr val="black"/>
                </a:solidFill>
              </a:rPr>
            </a:br>
            <a:r>
              <a:rPr lang="en-US" sz="1200" dirty="0">
                <a:solidFill>
                  <a:prstClr val="black"/>
                </a:solidFill>
              </a:rPr>
              <a:t>Mobilizing knowledge </a:t>
            </a:r>
            <a:br>
              <a:rPr lang="en-US" sz="1200" dirty="0">
                <a:solidFill>
                  <a:prstClr val="black"/>
                </a:solidFill>
              </a:rPr>
            </a:br>
            <a:r>
              <a:rPr lang="en-US" sz="1200" dirty="0">
                <a:solidFill>
                  <a:prstClr val="black"/>
                </a:solidFill>
              </a:rPr>
              <a:t>&amp; behavior change</a:t>
            </a:r>
          </a:p>
        </p:txBody>
      </p:sp>
      <p:sp>
        <p:nvSpPr>
          <p:cNvPr id="46" name="TextBox 45"/>
          <p:cNvSpPr txBox="1"/>
          <p:nvPr/>
        </p:nvSpPr>
        <p:spPr>
          <a:xfrm>
            <a:off x="5471522" y="1887430"/>
            <a:ext cx="1548027" cy="2821285"/>
          </a:xfrm>
          <a:prstGeom prst="rect">
            <a:avLst/>
          </a:prstGeom>
          <a:noFill/>
        </p:spPr>
        <p:txBody>
          <a:bodyPr wrap="square" rtlCol="0">
            <a:spAutoFit/>
          </a:bodyPr>
          <a:lstStyle/>
          <a:p>
            <a:pPr>
              <a:spcAft>
                <a:spcPts val="450"/>
              </a:spcAft>
            </a:pPr>
            <a:r>
              <a:rPr lang="en-US" sz="1200" dirty="0">
                <a:solidFill>
                  <a:prstClr val="black"/>
                </a:solidFill>
              </a:rPr>
              <a:t>Accessibility</a:t>
            </a:r>
          </a:p>
          <a:p>
            <a:pPr>
              <a:spcAft>
                <a:spcPts val="450"/>
              </a:spcAft>
            </a:pPr>
            <a:r>
              <a:rPr lang="en-US" sz="1200" dirty="0">
                <a:solidFill>
                  <a:prstClr val="black"/>
                </a:solidFill>
              </a:rPr>
              <a:t>System alignment</a:t>
            </a:r>
          </a:p>
          <a:p>
            <a:pPr>
              <a:spcAft>
                <a:spcPts val="450"/>
              </a:spcAft>
            </a:pPr>
            <a:r>
              <a:rPr lang="en-US" sz="1200" dirty="0">
                <a:solidFill>
                  <a:prstClr val="black"/>
                </a:solidFill>
              </a:rPr>
              <a:t>Feasibility</a:t>
            </a:r>
          </a:p>
          <a:p>
            <a:pPr>
              <a:spcAft>
                <a:spcPts val="450"/>
              </a:spcAft>
            </a:pPr>
            <a:r>
              <a:rPr lang="en-US" sz="1200" dirty="0">
                <a:solidFill>
                  <a:prstClr val="black"/>
                </a:solidFill>
              </a:rPr>
              <a:t>Appropriateness</a:t>
            </a:r>
          </a:p>
          <a:p>
            <a:pPr>
              <a:spcAft>
                <a:spcPts val="450"/>
              </a:spcAft>
            </a:pPr>
            <a:r>
              <a:rPr lang="en-US" sz="1200" dirty="0">
                <a:solidFill>
                  <a:prstClr val="black"/>
                </a:solidFill>
              </a:rPr>
              <a:t>Fidelity</a:t>
            </a:r>
          </a:p>
          <a:p>
            <a:pPr marL="223838" lvl="1" indent="-90488">
              <a:buFontTx/>
              <a:buChar char="-"/>
            </a:pPr>
            <a:r>
              <a:rPr lang="en-US" sz="900" dirty="0">
                <a:solidFill>
                  <a:prstClr val="black"/>
                </a:solidFill>
              </a:rPr>
              <a:t>Adherence</a:t>
            </a:r>
          </a:p>
          <a:p>
            <a:pPr marL="223838" lvl="1" indent="-90488">
              <a:buFontTx/>
              <a:buChar char="-"/>
            </a:pPr>
            <a:r>
              <a:rPr lang="en-US" sz="900" dirty="0">
                <a:solidFill>
                  <a:prstClr val="black"/>
                </a:solidFill>
              </a:rPr>
              <a:t>Quality</a:t>
            </a:r>
          </a:p>
          <a:p>
            <a:pPr marL="223838" lvl="1" indent="-90488">
              <a:buFontTx/>
              <a:buChar char="-"/>
            </a:pPr>
            <a:r>
              <a:rPr lang="en-US" sz="900" dirty="0">
                <a:solidFill>
                  <a:prstClr val="black"/>
                </a:solidFill>
              </a:rPr>
              <a:t>Caregiver engagement</a:t>
            </a:r>
          </a:p>
          <a:p>
            <a:pPr marL="223838" lvl="1" indent="-90488">
              <a:buFontTx/>
              <a:buChar char="-"/>
            </a:pPr>
            <a:r>
              <a:rPr lang="en-US" sz="900" dirty="0">
                <a:solidFill>
                  <a:prstClr val="black"/>
                </a:solidFill>
              </a:rPr>
              <a:t>Dosage</a:t>
            </a:r>
          </a:p>
          <a:p>
            <a:pPr>
              <a:spcAft>
                <a:spcPts val="450"/>
              </a:spcAft>
            </a:pPr>
            <a:r>
              <a:rPr lang="en-US" sz="1200" dirty="0">
                <a:solidFill>
                  <a:prstClr val="black"/>
                </a:solidFill>
              </a:rPr>
              <a:t>Acceptability</a:t>
            </a:r>
          </a:p>
          <a:p>
            <a:pPr>
              <a:spcAft>
                <a:spcPts val="450"/>
              </a:spcAft>
            </a:pPr>
            <a:r>
              <a:rPr lang="en-US" sz="1200" dirty="0">
                <a:solidFill>
                  <a:prstClr val="black"/>
                </a:solidFill>
              </a:rPr>
              <a:t>Reach</a:t>
            </a:r>
          </a:p>
          <a:p>
            <a:pPr>
              <a:spcAft>
                <a:spcPts val="450"/>
              </a:spcAft>
            </a:pPr>
            <a:r>
              <a:rPr lang="en-US" sz="1200" dirty="0">
                <a:solidFill>
                  <a:prstClr val="black"/>
                </a:solidFill>
              </a:rPr>
              <a:t>Cost</a:t>
            </a:r>
          </a:p>
          <a:p>
            <a:pPr>
              <a:spcAft>
                <a:spcPts val="450"/>
              </a:spcAft>
            </a:pPr>
            <a:r>
              <a:rPr lang="en-US" sz="1200" dirty="0">
                <a:solidFill>
                  <a:prstClr val="black"/>
                </a:solidFill>
              </a:rPr>
              <a:t>Sustainability</a:t>
            </a:r>
          </a:p>
        </p:txBody>
      </p:sp>
      <p:sp>
        <p:nvSpPr>
          <p:cNvPr id="47" name="TextBox 46"/>
          <p:cNvSpPr txBox="1"/>
          <p:nvPr/>
        </p:nvSpPr>
        <p:spPr>
          <a:xfrm>
            <a:off x="7262556" y="1890691"/>
            <a:ext cx="1548027" cy="2108269"/>
          </a:xfrm>
          <a:prstGeom prst="rect">
            <a:avLst/>
          </a:prstGeom>
          <a:noFill/>
        </p:spPr>
        <p:txBody>
          <a:bodyPr wrap="square" rtlCol="0">
            <a:spAutoFit/>
          </a:bodyPr>
          <a:lstStyle/>
          <a:p>
            <a:pPr>
              <a:spcAft>
                <a:spcPts val="1350"/>
              </a:spcAft>
            </a:pPr>
            <a:r>
              <a:rPr lang="en-US" sz="1200" dirty="0">
                <a:solidFill>
                  <a:prstClr val="black"/>
                </a:solidFill>
              </a:rPr>
              <a:t>State Triple P evaluation indicators</a:t>
            </a:r>
          </a:p>
          <a:p>
            <a:pPr>
              <a:spcAft>
                <a:spcPts val="1350"/>
              </a:spcAft>
            </a:pPr>
            <a:r>
              <a:rPr lang="en-US" sz="1200" dirty="0">
                <a:solidFill>
                  <a:prstClr val="black"/>
                </a:solidFill>
              </a:rPr>
              <a:t>Other selected child wellbeing indicators</a:t>
            </a:r>
          </a:p>
          <a:p>
            <a:pPr>
              <a:spcAft>
                <a:spcPts val="1350"/>
              </a:spcAft>
            </a:pPr>
            <a:r>
              <a:rPr lang="en-US" sz="1200" dirty="0">
                <a:solidFill>
                  <a:prstClr val="black"/>
                </a:solidFill>
              </a:rPr>
              <a:t>Other selected family wellbeing indicators</a:t>
            </a:r>
          </a:p>
          <a:p>
            <a:pPr>
              <a:spcAft>
                <a:spcPts val="1350"/>
              </a:spcAft>
            </a:pPr>
            <a:r>
              <a:rPr lang="en-US" sz="1200" dirty="0">
                <a:solidFill>
                  <a:prstClr val="black"/>
                </a:solidFill>
              </a:rPr>
              <a:t>Selected community wellbeing indicators</a:t>
            </a:r>
          </a:p>
        </p:txBody>
      </p:sp>
      <p:sp>
        <p:nvSpPr>
          <p:cNvPr id="69" name="Right Arrow 68"/>
          <p:cNvSpPr/>
          <p:nvPr/>
        </p:nvSpPr>
        <p:spPr>
          <a:xfrm>
            <a:off x="211324" y="4663369"/>
            <a:ext cx="8599260" cy="472248"/>
          </a:xfrm>
          <a:prstGeom prst="rightArrow">
            <a:avLst/>
          </a:prstGeom>
          <a:solidFill>
            <a:srgbClr val="6E4924"/>
          </a:solidFill>
          <a:ln>
            <a:solidFill>
              <a:srgbClr val="6E492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Sustainment</a:t>
            </a:r>
          </a:p>
        </p:txBody>
      </p:sp>
      <p:pic>
        <p:nvPicPr>
          <p:cNvPr id="53" name="Picture 52"/>
          <p:cNvPicPr>
            <a:picLocks noChangeAspect="1"/>
          </p:cNvPicPr>
          <p:nvPr/>
        </p:nvPicPr>
        <p:blipFill>
          <a:blip r:embed="rId4">
            <a:duotone>
              <a:schemeClr val="accent4">
                <a:shade val="45000"/>
                <a:satMod val="135000"/>
              </a:schemeClr>
              <a:prstClr val="white"/>
            </a:duotone>
          </a:blip>
          <a:stretch>
            <a:fillRect/>
          </a:stretch>
        </p:blipFill>
        <p:spPr>
          <a:xfrm>
            <a:off x="5681382" y="74428"/>
            <a:ext cx="1112332" cy="1112332"/>
          </a:xfrm>
          <a:prstGeom prst="rect">
            <a:avLst/>
          </a:prstGeom>
        </p:spPr>
      </p:pic>
      <p:pic>
        <p:nvPicPr>
          <p:cNvPr id="54" name="Picture 53"/>
          <p:cNvPicPr>
            <a:picLocks noChangeAspect="1"/>
          </p:cNvPicPr>
          <p:nvPr/>
        </p:nvPicPr>
        <p:blipFill>
          <a:blip r:embed="rId5">
            <a:duotone>
              <a:schemeClr val="accent2">
                <a:shade val="45000"/>
                <a:satMod val="135000"/>
              </a:schemeClr>
              <a:prstClr val="white"/>
            </a:duotone>
          </a:blip>
          <a:stretch>
            <a:fillRect/>
          </a:stretch>
        </p:blipFill>
        <p:spPr>
          <a:xfrm>
            <a:off x="7542480" y="109404"/>
            <a:ext cx="967808" cy="967808"/>
          </a:xfrm>
          <a:prstGeom prst="rect">
            <a:avLst/>
          </a:prstGeom>
        </p:spPr>
      </p:pic>
      <p:grpSp>
        <p:nvGrpSpPr>
          <p:cNvPr id="11" name="Group 10"/>
          <p:cNvGrpSpPr/>
          <p:nvPr/>
        </p:nvGrpSpPr>
        <p:grpSpPr>
          <a:xfrm>
            <a:off x="408678" y="207874"/>
            <a:ext cx="1178131" cy="896703"/>
            <a:chOff x="331587" y="327067"/>
            <a:chExt cx="1687475" cy="1203403"/>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587" y="330344"/>
              <a:ext cx="743462" cy="890164"/>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573" y="330344"/>
              <a:ext cx="743462" cy="890164"/>
            </a:xfrm>
            <a:prstGeom prst="rect">
              <a:avLst/>
            </a:prstGeom>
          </p:spPr>
        </p:pic>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5600" y="327067"/>
              <a:ext cx="743462" cy="890164"/>
            </a:xfrm>
            <a:prstGeom prst="rect">
              <a:avLst/>
            </a:prstGeom>
          </p:spPr>
        </p:pic>
        <p:pic>
          <p:nvPicPr>
            <p:cNvPr id="56" name="Picture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23" y="459510"/>
              <a:ext cx="743462" cy="890164"/>
            </a:xfrm>
            <a:prstGeom prst="rect">
              <a:avLst/>
            </a:prstGeom>
          </p:spPr>
        </p:pic>
        <p:pic>
          <p:nvPicPr>
            <p:cNvPr id="57" name="Picture 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296" y="448667"/>
              <a:ext cx="743462" cy="890164"/>
            </a:xfrm>
            <a:prstGeom prst="rect">
              <a:avLst/>
            </a:prstGeom>
          </p:spPr>
        </p:pic>
        <p:pic>
          <p:nvPicPr>
            <p:cNvPr id="58" name="Picture 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541" y="640306"/>
              <a:ext cx="743462" cy="890164"/>
            </a:xfrm>
            <a:prstGeom prst="rect">
              <a:avLst/>
            </a:prstGeom>
          </p:spPr>
        </p:pic>
      </p:grpSp>
      <p:sp>
        <p:nvSpPr>
          <p:cNvPr id="44" name="Rectangle 43"/>
          <p:cNvSpPr/>
          <p:nvPr/>
        </p:nvSpPr>
        <p:spPr>
          <a:xfrm>
            <a:off x="1955814" y="1263072"/>
            <a:ext cx="3275879" cy="59532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b="1" dirty="0">
                <a:solidFill>
                  <a:prstClr val="white"/>
                </a:solidFill>
              </a:rPr>
              <a:t>Local Implementation</a:t>
            </a:r>
          </a:p>
        </p:txBody>
      </p:sp>
      <p:sp>
        <p:nvSpPr>
          <p:cNvPr id="49" name="Right Arrow 48"/>
          <p:cNvSpPr/>
          <p:nvPr/>
        </p:nvSpPr>
        <p:spPr>
          <a:xfrm>
            <a:off x="3244448" y="1972601"/>
            <a:ext cx="318911" cy="169499"/>
          </a:xfrm>
          <a:prstGeom prst="rightArrow">
            <a:avLst/>
          </a:prstGeom>
          <a:solidFill>
            <a:schemeClr val="bg2">
              <a:lumMod val="90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0" name="Right Arrow 59"/>
          <p:cNvSpPr/>
          <p:nvPr/>
        </p:nvSpPr>
        <p:spPr>
          <a:xfrm>
            <a:off x="3244448" y="2667664"/>
            <a:ext cx="318911" cy="169499"/>
          </a:xfrm>
          <a:prstGeom prst="rightArrow">
            <a:avLst/>
          </a:prstGeom>
          <a:solidFill>
            <a:schemeClr val="bg2">
              <a:lumMod val="90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3" name="Right Arrow 62"/>
          <p:cNvSpPr/>
          <p:nvPr/>
        </p:nvSpPr>
        <p:spPr>
          <a:xfrm>
            <a:off x="3239112" y="4341068"/>
            <a:ext cx="318911" cy="169499"/>
          </a:xfrm>
          <a:prstGeom prst="rightArrow">
            <a:avLst/>
          </a:prstGeom>
          <a:solidFill>
            <a:schemeClr val="bg2">
              <a:lumMod val="90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TextBox 11"/>
          <p:cNvSpPr txBox="1"/>
          <p:nvPr/>
        </p:nvSpPr>
        <p:spPr>
          <a:xfrm>
            <a:off x="2161195" y="1512816"/>
            <a:ext cx="1062990" cy="300082"/>
          </a:xfrm>
          <a:prstGeom prst="rect">
            <a:avLst/>
          </a:prstGeom>
          <a:noFill/>
          <a:ln w="57150">
            <a:solidFill>
              <a:schemeClr val="accent1"/>
            </a:solidFill>
          </a:ln>
        </p:spPr>
        <p:txBody>
          <a:bodyPr wrap="square" rtlCol="0" anchor="ctr">
            <a:spAutoFit/>
          </a:bodyPr>
          <a:lstStyle/>
          <a:p>
            <a:pPr algn="ctr"/>
            <a:r>
              <a:rPr lang="en-US" sz="1350" b="1" dirty="0">
                <a:solidFill>
                  <a:prstClr val="white"/>
                </a:solidFill>
              </a:rPr>
              <a:t>Capacity</a:t>
            </a:r>
          </a:p>
        </p:txBody>
      </p:sp>
      <p:sp>
        <p:nvSpPr>
          <p:cNvPr id="66" name="TextBox 65"/>
          <p:cNvSpPr txBox="1"/>
          <p:nvPr/>
        </p:nvSpPr>
        <p:spPr>
          <a:xfrm>
            <a:off x="3878249" y="1533962"/>
            <a:ext cx="1104149" cy="300082"/>
          </a:xfrm>
          <a:prstGeom prst="rect">
            <a:avLst/>
          </a:prstGeom>
          <a:noFill/>
          <a:ln w="57150">
            <a:solidFill>
              <a:schemeClr val="accent6"/>
            </a:solidFill>
          </a:ln>
        </p:spPr>
        <p:txBody>
          <a:bodyPr wrap="none" rtlCol="0" anchor="ctr">
            <a:spAutoFit/>
          </a:bodyPr>
          <a:lstStyle/>
          <a:p>
            <a:pPr algn="ctr"/>
            <a:r>
              <a:rPr lang="en-US" sz="1350" b="1" dirty="0">
                <a:solidFill>
                  <a:prstClr val="white"/>
                </a:solidFill>
              </a:rPr>
              <a:t>Performance</a:t>
            </a:r>
          </a:p>
        </p:txBody>
      </p:sp>
      <p:sp>
        <p:nvSpPr>
          <p:cNvPr id="13" name="Left Bracket 12"/>
          <p:cNvSpPr/>
          <p:nvPr/>
        </p:nvSpPr>
        <p:spPr>
          <a:xfrm>
            <a:off x="3637729" y="3089175"/>
            <a:ext cx="129776" cy="1005840"/>
          </a:xfrm>
          <a:prstGeom prst="leftBracket">
            <a:avLst/>
          </a:prstGeom>
          <a:ln w="12700">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67" name="Right Arrow 66"/>
          <p:cNvSpPr/>
          <p:nvPr/>
        </p:nvSpPr>
        <p:spPr>
          <a:xfrm>
            <a:off x="3250247" y="3564735"/>
            <a:ext cx="318911" cy="169499"/>
          </a:xfrm>
          <a:prstGeom prst="rightArrow">
            <a:avLst/>
          </a:prstGeom>
          <a:solidFill>
            <a:schemeClr val="bg2">
              <a:lumMod val="90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ounded Rectangle 4"/>
          <p:cNvSpPr/>
          <p:nvPr/>
        </p:nvSpPr>
        <p:spPr>
          <a:xfrm>
            <a:off x="119332" y="1822279"/>
            <a:ext cx="1672330" cy="536161"/>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1880926" y="1827377"/>
            <a:ext cx="3344674" cy="67846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3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heel(1)">
                                      <p:cBhvr>
                                        <p:cTn id="10" dur="1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768" y="375920"/>
            <a:ext cx="7192465" cy="3878990"/>
          </a:xfrm>
          <a:prstGeom prst="round2DiagRect">
            <a:avLst/>
          </a:prstGeom>
          <a:solidFill>
            <a:schemeClr val="accent3">
              <a:alpha val="80000"/>
            </a:schemeClr>
          </a:solidFill>
        </p:spPr>
        <p:txBody>
          <a:bodyPr/>
          <a:lstStyle/>
          <a:p>
            <a:r>
              <a:rPr lang="en-US" b="1" dirty="0"/>
              <a:t>Ensuring Close Alignment Between Leadership and Implementation Teams</a:t>
            </a:r>
            <a:endParaRPr lang="en-US" sz="2800" dirty="0"/>
          </a:p>
        </p:txBody>
      </p:sp>
      <p:sp>
        <p:nvSpPr>
          <p:cNvPr id="4" name="Slide Number Placeholder 3"/>
          <p:cNvSpPr>
            <a:spLocks noGrp="1"/>
          </p:cNvSpPr>
          <p:nvPr>
            <p:ph type="sldNum" sz="quarter" idx="12"/>
          </p:nvPr>
        </p:nvSpPr>
        <p:spPr/>
        <p:txBody>
          <a:bodyPr/>
          <a:lstStyle/>
          <a:p>
            <a:fld id="{26D31FA6-A05C-A742-B6C3-5531699466D4}" type="slidenum">
              <a:rPr lang="en-US" smtClean="0"/>
              <a:t>20</a:t>
            </a:fld>
            <a:endParaRPr lang="en-US" dirty="0"/>
          </a:p>
        </p:txBody>
      </p:sp>
    </p:spTree>
    <p:extLst>
      <p:ext uri="{BB962C8B-B14F-4D97-AF65-F5344CB8AC3E}">
        <p14:creationId xmlns:p14="http://schemas.microsoft.com/office/powerpoint/2010/main" val="26220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a:t>Close Alignment of Leadership </a:t>
            </a:r>
            <a:br>
              <a:rPr lang="en-US" sz="2400" dirty="0"/>
            </a:br>
            <a:r>
              <a:rPr lang="en-US" sz="2400" dirty="0"/>
              <a:t>&amp; Implementation Teams</a:t>
            </a:r>
          </a:p>
        </p:txBody>
      </p:sp>
      <p:sp>
        <p:nvSpPr>
          <p:cNvPr id="3" name="Content Placeholder 2"/>
          <p:cNvSpPr>
            <a:spLocks noGrp="1"/>
          </p:cNvSpPr>
          <p:nvPr>
            <p:ph idx="1"/>
          </p:nvPr>
        </p:nvSpPr>
        <p:spPr/>
        <p:txBody>
          <a:bodyPr>
            <a:noAutofit/>
          </a:bodyPr>
          <a:lstStyle/>
          <a:p>
            <a:r>
              <a:rPr lang="en-US" sz="2400" dirty="0"/>
              <a:t>Establishing implementation capacity and performance requires changes to system and agency:</a:t>
            </a:r>
          </a:p>
          <a:p>
            <a:pPr lvl="1"/>
            <a:r>
              <a:rPr lang="en-US" sz="2000" dirty="0"/>
              <a:t>Functions</a:t>
            </a:r>
          </a:p>
          <a:p>
            <a:pPr lvl="1"/>
            <a:r>
              <a:rPr lang="en-US" sz="2000" dirty="0"/>
              <a:t>Roles</a:t>
            </a:r>
          </a:p>
          <a:p>
            <a:pPr lvl="1"/>
            <a:r>
              <a:rPr lang="en-US" sz="2000" dirty="0"/>
              <a:t>Structures</a:t>
            </a:r>
          </a:p>
          <a:p>
            <a:pPr lvl="1">
              <a:lnSpc>
                <a:spcPct val="100000"/>
              </a:lnSpc>
            </a:pPr>
            <a:endParaRPr lang="en-US" sz="100" dirty="0"/>
          </a:p>
          <a:p>
            <a:r>
              <a:rPr lang="en-US" sz="2400" dirty="0"/>
              <a:t>System and agency leadership must 	                              remain visibly and continually engaged to:</a:t>
            </a:r>
          </a:p>
          <a:p>
            <a:pPr lvl="1"/>
            <a:r>
              <a:rPr lang="en-US" sz="2000" dirty="0"/>
              <a:t>Create appropriate opportunities for change</a:t>
            </a:r>
          </a:p>
          <a:p>
            <a:pPr lvl="1"/>
            <a:r>
              <a:rPr lang="en-US" sz="2000" dirty="0"/>
              <a:t>Nurture systems changes once they are underway</a:t>
            </a:r>
          </a:p>
          <a:p>
            <a:pPr lvl="1"/>
            <a:endParaRPr lang="en-US" sz="2000" dirty="0"/>
          </a:p>
        </p:txBody>
      </p:sp>
      <p:sp>
        <p:nvSpPr>
          <p:cNvPr id="2" name="Slide Number Placeholder 1"/>
          <p:cNvSpPr>
            <a:spLocks noGrp="1"/>
          </p:cNvSpPr>
          <p:nvPr>
            <p:ph type="sldNum" sz="quarter" idx="12"/>
          </p:nvPr>
        </p:nvSpPr>
        <p:spPr/>
        <p:txBody>
          <a:bodyPr/>
          <a:lstStyle/>
          <a:p>
            <a:fld id="{5F67DB42-FDAA-45D6-9E3C-E62AAF5EAA3A}" type="slidenum">
              <a:rPr lang="en-US" smtClean="0"/>
              <a:pPr/>
              <a:t>21</a:t>
            </a:fld>
            <a:endParaRPr lang="en-US"/>
          </a:p>
        </p:txBody>
      </p:sp>
      <p:pic>
        <p:nvPicPr>
          <p:cNvPr id="7" name="Picture 6"/>
          <p:cNvPicPr>
            <a:picLocks noChangeAspect="1"/>
          </p:cNvPicPr>
          <p:nvPr/>
        </p:nvPicPr>
        <p:blipFill>
          <a:blip r:embed="rId3"/>
          <a:stretch>
            <a:fillRect/>
          </a:stretch>
        </p:blipFill>
        <p:spPr>
          <a:xfrm>
            <a:off x="5223577" y="1695741"/>
            <a:ext cx="2644531" cy="1763901"/>
          </a:xfrm>
          <a:prstGeom prst="rect">
            <a:avLst/>
          </a:prstGeom>
        </p:spPr>
      </p:pic>
    </p:spTree>
    <p:extLst>
      <p:ext uri="{BB962C8B-B14F-4D97-AF65-F5344CB8AC3E}">
        <p14:creationId xmlns:p14="http://schemas.microsoft.com/office/powerpoint/2010/main" val="155235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anim calcmode="lin" valueType="num">
                                      <p:cBhvr>
                                        <p:cTn id="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anim calcmode="lin" valueType="num">
                                      <p:cBhvr>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anim calcmode="lin" valueType="num">
                                      <p:cBhvr>
                                        <p:cTn id="1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275893" y="126462"/>
            <a:ext cx="6592215" cy="708963"/>
          </a:xfrm>
        </p:spPr>
        <p:txBody>
          <a:bodyPr>
            <a:normAutofit/>
          </a:bodyPr>
          <a:lstStyle/>
          <a:p>
            <a:r>
              <a:rPr lang="en-US" sz="2800" dirty="0"/>
              <a:t>Top Down Support for Bottom Up Reform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5301038"/>
              </p:ext>
            </p:extLst>
          </p:nvPr>
        </p:nvGraphicFramePr>
        <p:xfrm>
          <a:off x="2438727" y="885169"/>
          <a:ext cx="4266546" cy="3802455"/>
        </p:xfrm>
        <a:graphic>
          <a:graphicData uri="http://schemas.openxmlformats.org/drawingml/2006/table">
            <a:tbl>
              <a:tblPr firstRow="1" bandRow="1">
                <a:tableStyleId>{5C22544A-7EE6-4342-B048-85BDC9FD1C3A}</a:tableStyleId>
              </a:tblPr>
              <a:tblGrid>
                <a:gridCol w="2133273">
                  <a:extLst>
                    <a:ext uri="{9D8B030D-6E8A-4147-A177-3AD203B41FA5}">
                      <a16:colId xmlns:a16="http://schemas.microsoft.com/office/drawing/2014/main" val="20000"/>
                    </a:ext>
                  </a:extLst>
                </a:gridCol>
                <a:gridCol w="2133273">
                  <a:extLst>
                    <a:ext uri="{9D8B030D-6E8A-4147-A177-3AD203B41FA5}">
                      <a16:colId xmlns:a16="http://schemas.microsoft.com/office/drawing/2014/main" val="20001"/>
                    </a:ext>
                  </a:extLst>
                </a:gridCol>
              </a:tblGrid>
              <a:tr h="480071">
                <a:tc>
                  <a:txBody>
                    <a:bodyPr/>
                    <a:lstStyle/>
                    <a:p>
                      <a:pPr algn="ctr"/>
                      <a:r>
                        <a:rPr lang="en-US" sz="1400" b="1" dirty="0"/>
                        <a:t>Structure or Process</a:t>
                      </a:r>
                    </a:p>
                  </a:txBody>
                  <a:tcPr marL="85542" marR="85542" marT="34295" marB="3429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400" b="1" dirty="0"/>
                        <a:t>Assuring</a:t>
                      </a:r>
                      <a:r>
                        <a:rPr lang="en-US" sz="1400" b="1" baseline="0" dirty="0"/>
                        <a:t> Support</a:t>
                      </a:r>
                      <a:endParaRPr lang="en-US" sz="1400" b="1" dirty="0"/>
                    </a:p>
                  </a:txBody>
                  <a:tcPr marL="85542" marR="85542" marT="34295" marB="3429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80071">
                <a:tc>
                  <a:txBody>
                    <a:bodyPr/>
                    <a:lstStyle/>
                    <a:p>
                      <a:pPr algn="ctr"/>
                      <a:r>
                        <a:rPr lang="en-US" sz="1400" b="1" dirty="0"/>
                        <a:t>Coalition Leadership Team</a:t>
                      </a:r>
                    </a:p>
                  </a:txBody>
                  <a:tcPr marL="85542" marR="85542" marT="34295" marB="34295" anchor="ctr">
                    <a:lnL w="12700" cap="flat" cmpd="sng" algn="ctr">
                      <a:solidFill>
                        <a:schemeClr val="tx1"/>
                      </a:solidFill>
                      <a:prstDash val="solid"/>
                      <a:round/>
                      <a:headEnd type="none" w="med" len="med"/>
                      <a:tailEnd type="none" w="med" len="med"/>
                    </a:lnL>
                  </a:tcPr>
                </a:tc>
                <a:tc>
                  <a:txBody>
                    <a:bodyPr/>
                    <a:lstStyle/>
                    <a:p>
                      <a:pPr algn="ctr"/>
                      <a:endParaRPr lang="en-US" sz="1400" b="1" dirty="0"/>
                    </a:p>
                  </a:txBody>
                  <a:tcPr marL="85542" marR="85542" marT="34295" marB="34295" anchor="ctr">
                    <a:lnR w="12700" cap="flat" cmpd="sng" algn="ctr">
                      <a:solidFill>
                        <a:schemeClr val="tx1"/>
                      </a:solidFill>
                      <a:prstDash val="solid"/>
                      <a:round/>
                      <a:headEnd type="none" w="med" len="med"/>
                      <a:tailEnd type="none" w="med" len="med"/>
                    </a:lnR>
                    <a:solidFill>
                      <a:srgbClr val="D2DEEF"/>
                    </a:solidFill>
                  </a:tcPr>
                </a:tc>
                <a:extLst>
                  <a:ext uri="{0D108BD9-81ED-4DB2-BD59-A6C34878D82A}">
                    <a16:rowId xmlns:a16="http://schemas.microsoft.com/office/drawing/2014/main" val="10001"/>
                  </a:ext>
                </a:extLst>
              </a:tr>
              <a:tr h="480071">
                <a:tc>
                  <a:txBody>
                    <a:bodyPr/>
                    <a:lstStyle/>
                    <a:p>
                      <a:pPr algn="ctr"/>
                      <a:r>
                        <a:rPr lang="en-US" sz="1400" b="1" dirty="0"/>
                        <a:t>Coalition Implementation Team</a:t>
                      </a:r>
                    </a:p>
                  </a:txBody>
                  <a:tcPr marL="85542" marR="85542" marT="34295" marB="34295" anchor="ctr">
                    <a:lnL w="12700" cap="flat" cmpd="sng" algn="ctr">
                      <a:solidFill>
                        <a:schemeClr val="tx1"/>
                      </a:solidFill>
                      <a:prstDash val="solid"/>
                      <a:round/>
                      <a:headEnd type="none" w="med" len="med"/>
                      <a:tailEnd type="none" w="med" len="med"/>
                    </a:lnL>
                  </a:tcPr>
                </a:tc>
                <a:tc>
                  <a:txBody>
                    <a:bodyPr/>
                    <a:lstStyle/>
                    <a:p>
                      <a:pPr algn="ctr"/>
                      <a:endParaRPr lang="en-US" sz="1400" b="1" dirty="0"/>
                    </a:p>
                  </a:txBody>
                  <a:tcPr marL="85542" marR="85542" marT="34295" marB="34295"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80071">
                <a:tc>
                  <a:txBody>
                    <a:bodyPr/>
                    <a:lstStyle/>
                    <a:p>
                      <a:pPr algn="ctr"/>
                      <a:r>
                        <a:rPr lang="en-US" sz="1400" b="1" dirty="0"/>
                        <a:t>Agency Leadership</a:t>
                      </a:r>
                    </a:p>
                  </a:txBody>
                  <a:tcPr marL="85542" marR="85542" marT="34295" marB="34295" anchor="ctr">
                    <a:lnL w="12700" cap="flat" cmpd="sng" algn="ctr">
                      <a:solidFill>
                        <a:schemeClr val="tx1"/>
                      </a:solidFill>
                      <a:prstDash val="solid"/>
                      <a:round/>
                      <a:headEnd type="none" w="med" len="med"/>
                      <a:tailEnd type="none" w="med" len="med"/>
                    </a:lnL>
                  </a:tcPr>
                </a:tc>
                <a:tc>
                  <a:txBody>
                    <a:bodyPr/>
                    <a:lstStyle/>
                    <a:p>
                      <a:pPr algn="ctr"/>
                      <a:endParaRPr lang="en-US" sz="1400" b="1" dirty="0"/>
                    </a:p>
                  </a:txBody>
                  <a:tcPr marL="85542" marR="85542" marT="34295" marB="34295"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80071">
                <a:tc>
                  <a:txBody>
                    <a:bodyPr/>
                    <a:lstStyle/>
                    <a:p>
                      <a:pPr algn="ctr"/>
                      <a:r>
                        <a:rPr lang="en-US" sz="1400" b="1" baseline="0" dirty="0"/>
                        <a:t>Agency Implementation Team</a:t>
                      </a:r>
                      <a:endParaRPr lang="en-US" sz="1400" b="1" dirty="0"/>
                    </a:p>
                  </a:txBody>
                  <a:tcPr marL="85542" marR="85542" marT="34295" marB="34295" anchor="ctr">
                    <a:lnL w="12700" cap="flat" cmpd="sng" algn="ctr">
                      <a:solidFill>
                        <a:schemeClr val="tx1"/>
                      </a:solidFill>
                      <a:prstDash val="solid"/>
                      <a:round/>
                      <a:headEnd type="none" w="med" len="med"/>
                      <a:tailEnd type="none" w="med" len="med"/>
                    </a:lnL>
                  </a:tcPr>
                </a:tc>
                <a:tc>
                  <a:txBody>
                    <a:bodyPr/>
                    <a:lstStyle/>
                    <a:p>
                      <a:pPr algn="ctr"/>
                      <a:endParaRPr lang="en-US" sz="1400" b="1" dirty="0"/>
                    </a:p>
                  </a:txBody>
                  <a:tcPr marL="85542" marR="85542" marT="34295" marB="34295"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85811">
                <a:tc>
                  <a:txBody>
                    <a:bodyPr/>
                    <a:lstStyle/>
                    <a:p>
                      <a:pPr algn="ctr"/>
                      <a:r>
                        <a:rPr lang="en-US" sz="1400" b="1" dirty="0"/>
                        <a:t>Triple</a:t>
                      </a:r>
                      <a:r>
                        <a:rPr lang="en-US" sz="1400" b="1" baseline="0" dirty="0"/>
                        <a:t> P Practitioners</a:t>
                      </a:r>
                      <a:endParaRPr lang="en-US" sz="1400" b="1" dirty="0"/>
                    </a:p>
                  </a:txBody>
                  <a:tcPr marL="85542" marR="85542" marT="34295" marB="34295" anchor="ctr">
                    <a:lnL w="12700" cap="flat" cmpd="sng" algn="ctr">
                      <a:solidFill>
                        <a:schemeClr val="tx1"/>
                      </a:solidFill>
                      <a:prstDash val="solid"/>
                      <a:round/>
                      <a:headEnd type="none" w="med" len="med"/>
                      <a:tailEnd type="none" w="med" len="med"/>
                    </a:lnL>
                  </a:tcPr>
                </a:tc>
                <a:tc>
                  <a:txBody>
                    <a:bodyPr/>
                    <a:lstStyle/>
                    <a:p>
                      <a:pPr algn="ctr"/>
                      <a:endParaRPr lang="en-US" sz="1400" b="1" dirty="0"/>
                    </a:p>
                  </a:txBody>
                  <a:tcPr marL="85542" marR="85542" marT="34295" marB="34295"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685811">
                <a:tc>
                  <a:txBody>
                    <a:bodyPr/>
                    <a:lstStyle/>
                    <a:p>
                      <a:pPr algn="ctr"/>
                      <a:r>
                        <a:rPr lang="en-US" sz="1400" b="1" dirty="0"/>
                        <a:t>Community Children &amp; Families</a:t>
                      </a:r>
                    </a:p>
                  </a:txBody>
                  <a:tcPr marL="85542" marR="85542" marT="34295" marB="34295"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400" b="1" dirty="0"/>
                    </a:p>
                  </a:txBody>
                  <a:tcPr marL="85542" marR="85542" marT="34295" marB="3429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7" name="Slide Number Placeholder 1"/>
          <p:cNvSpPr>
            <a:spLocks noGrp="1"/>
          </p:cNvSpPr>
          <p:nvPr>
            <p:ph type="sldNum" sz="quarter" idx="12"/>
          </p:nvPr>
        </p:nvSpPr>
        <p:spPr/>
        <p:txBody>
          <a:bodyPr/>
          <a:lstStyle/>
          <a:p>
            <a:fld id="{5F67DB42-FDAA-45D6-9E3C-E62AAF5EAA3A}" type="slidenum">
              <a:rPr lang="en-US" smtClean="0"/>
              <a:pPr/>
              <a:t>22</a:t>
            </a:fld>
            <a:endParaRPr lang="en-US"/>
          </a:p>
        </p:txBody>
      </p:sp>
      <p:cxnSp>
        <p:nvCxnSpPr>
          <p:cNvPr id="11" name="Straight Arrow Connector 10"/>
          <p:cNvCxnSpPr/>
          <p:nvPr/>
        </p:nvCxnSpPr>
        <p:spPr>
          <a:xfrm>
            <a:off x="5021200" y="1648286"/>
            <a:ext cx="0" cy="571500"/>
          </a:xfrm>
          <a:prstGeom prst="straightConnector1">
            <a:avLst/>
          </a:prstGeom>
          <a:ln w="63500" cmpd="sng">
            <a:solidFill>
              <a:srgbClr val="002060"/>
            </a:solidFill>
            <a:headEnd type="oval"/>
            <a:tailEnd type="stealth"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35067" y="2602847"/>
            <a:ext cx="0" cy="570802"/>
          </a:xfrm>
          <a:prstGeom prst="straightConnector1">
            <a:avLst/>
          </a:prstGeom>
          <a:ln w="63500" cmpd="sng">
            <a:solidFill>
              <a:srgbClr val="002060"/>
            </a:solidFill>
            <a:headEnd type="oval"/>
            <a:tailEnd type="stealth"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62215" y="3098091"/>
            <a:ext cx="0" cy="571500"/>
          </a:xfrm>
          <a:prstGeom prst="straightConnector1">
            <a:avLst/>
          </a:prstGeom>
          <a:ln w="63500" cmpd="sng">
            <a:solidFill>
              <a:srgbClr val="002060"/>
            </a:solidFill>
            <a:headEnd type="oval"/>
            <a:tailEnd type="stealth"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301653" y="3782981"/>
            <a:ext cx="0" cy="571500"/>
          </a:xfrm>
          <a:prstGeom prst="straightConnector1">
            <a:avLst/>
          </a:prstGeom>
          <a:ln w="63500" cmpd="sng">
            <a:solidFill>
              <a:srgbClr val="002060"/>
            </a:solidFill>
            <a:headEnd type="oval"/>
            <a:tailEnd type="stealth"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16718" y="2102833"/>
            <a:ext cx="0" cy="822960"/>
          </a:xfrm>
          <a:prstGeom prst="straightConnector1">
            <a:avLst/>
          </a:prstGeom>
          <a:ln w="63500" cmpd="sng">
            <a:solidFill>
              <a:srgbClr val="002060"/>
            </a:solidFill>
            <a:headEnd type="oval"/>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97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2"/>
                                        </p:tgtEl>
                                        <p:attrNameLst>
                                          <p:attrName>ppt_x</p:attrName>
                                        </p:attrNameLst>
                                      </p:cBhvr>
                                      <p:tavLst>
                                        <p:tav tm="0">
                                          <p:val>
                                            <p:strVal val="ppt_x"/>
                                          </p:val>
                                        </p:tav>
                                        <p:tav tm="100000">
                                          <p:val>
                                            <p:strVal val="ppt_x"/>
                                          </p:val>
                                        </p:tav>
                                      </p:tavLst>
                                    </p:anim>
                                    <p:anim calcmode="lin" valueType="num">
                                      <p:cBhvr additive="base">
                                        <p:cTn id="41" dur="500"/>
                                        <p:tgtEl>
                                          <p:spTgt spid="12"/>
                                        </p:tgtEl>
                                        <p:attrNameLst>
                                          <p:attrName>ppt_y</p:attrName>
                                        </p:attrNameLst>
                                      </p:cBhvr>
                                      <p:tavLst>
                                        <p:tav tm="0">
                                          <p:val>
                                            <p:strVal val="ppt_y"/>
                                          </p:val>
                                        </p:tav>
                                        <p:tav tm="100000">
                                          <p:val>
                                            <p:strVal val="1+ppt_h/2"/>
                                          </p:val>
                                        </p:tav>
                                      </p:tavLst>
                                    </p:anim>
                                    <p:set>
                                      <p:cBhvr>
                                        <p:cTn id="42" dur="1" fill="hold">
                                          <p:stCondLst>
                                            <p:cond delay="499"/>
                                          </p:stCondLst>
                                        </p:cTn>
                                        <p:tgtEl>
                                          <p:spTgt spid="12"/>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13"/>
                                        </p:tgtEl>
                                        <p:attrNameLst>
                                          <p:attrName>ppt_x</p:attrName>
                                        </p:attrNameLst>
                                      </p:cBhvr>
                                      <p:tavLst>
                                        <p:tav tm="0">
                                          <p:val>
                                            <p:strVal val="ppt_x"/>
                                          </p:val>
                                        </p:tav>
                                        <p:tav tm="100000">
                                          <p:val>
                                            <p:strVal val="ppt_x"/>
                                          </p:val>
                                        </p:tav>
                                      </p:tavLst>
                                    </p:anim>
                                    <p:anim calcmode="lin" valueType="num">
                                      <p:cBhvr additive="base">
                                        <p:cTn id="45" dur="500"/>
                                        <p:tgtEl>
                                          <p:spTgt spid="13"/>
                                        </p:tgtEl>
                                        <p:attrNameLst>
                                          <p:attrName>ppt_y</p:attrName>
                                        </p:attrNameLst>
                                      </p:cBhvr>
                                      <p:tavLst>
                                        <p:tav tm="0">
                                          <p:val>
                                            <p:strVal val="ppt_y"/>
                                          </p:val>
                                        </p:tav>
                                        <p:tav tm="100000">
                                          <p:val>
                                            <p:strVal val="1+ppt_h/2"/>
                                          </p:val>
                                        </p:tav>
                                      </p:tavLst>
                                    </p:anim>
                                    <p:set>
                                      <p:cBhvr>
                                        <p:cTn id="46" dur="1" fill="hold">
                                          <p:stCondLst>
                                            <p:cond delay="499"/>
                                          </p:stCondLst>
                                        </p:cTn>
                                        <p:tgtEl>
                                          <p:spTgt spid="13"/>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14"/>
                                        </p:tgtEl>
                                        <p:attrNameLst>
                                          <p:attrName>ppt_x</p:attrName>
                                        </p:attrNameLst>
                                      </p:cBhvr>
                                      <p:tavLst>
                                        <p:tav tm="0">
                                          <p:val>
                                            <p:strVal val="ppt_x"/>
                                          </p:val>
                                        </p:tav>
                                        <p:tav tm="100000">
                                          <p:val>
                                            <p:strVal val="ppt_x"/>
                                          </p:val>
                                        </p:tav>
                                      </p:tavLst>
                                    </p:anim>
                                    <p:anim calcmode="lin" valueType="num">
                                      <p:cBhvr additive="base">
                                        <p:cTn id="49" dur="500"/>
                                        <p:tgtEl>
                                          <p:spTgt spid="14"/>
                                        </p:tgtEl>
                                        <p:attrNameLst>
                                          <p:attrName>ppt_y</p:attrName>
                                        </p:attrNameLst>
                                      </p:cBhvr>
                                      <p:tavLst>
                                        <p:tav tm="0">
                                          <p:val>
                                            <p:strVal val="ppt_y"/>
                                          </p:val>
                                        </p:tav>
                                        <p:tav tm="100000">
                                          <p:val>
                                            <p:strVal val="1+ppt_h/2"/>
                                          </p:val>
                                        </p:tav>
                                      </p:tavLst>
                                    </p:anim>
                                    <p:set>
                                      <p:cBhvr>
                                        <p:cTn id="50" dur="1" fill="hold">
                                          <p:stCondLst>
                                            <p:cond delay="499"/>
                                          </p:stCondLst>
                                        </p:cTn>
                                        <p:tgtEl>
                                          <p:spTgt spid="14"/>
                                        </p:tgtEl>
                                        <p:attrNameLst>
                                          <p:attrName>style.visibility</p:attrName>
                                        </p:attrNameLst>
                                      </p:cBhvr>
                                      <p:to>
                                        <p:strVal val="hidden"/>
                                      </p:to>
                                    </p:set>
                                  </p:childTnLst>
                                </p:cTn>
                              </p:par>
                              <p:par>
                                <p:cTn id="51" presetID="2" presetClass="exit" presetSubtype="4" fill="hold" nodeType="withEffect">
                                  <p:stCondLst>
                                    <p:cond delay="0"/>
                                  </p:stCondLst>
                                  <p:childTnLst>
                                    <p:anim calcmode="lin" valueType="num">
                                      <p:cBhvr additive="base">
                                        <p:cTn id="52" dur="500"/>
                                        <p:tgtEl>
                                          <p:spTgt spid="16"/>
                                        </p:tgtEl>
                                        <p:attrNameLst>
                                          <p:attrName>ppt_x</p:attrName>
                                        </p:attrNameLst>
                                      </p:cBhvr>
                                      <p:tavLst>
                                        <p:tav tm="0">
                                          <p:val>
                                            <p:strVal val="ppt_x"/>
                                          </p:val>
                                        </p:tav>
                                        <p:tav tm="100000">
                                          <p:val>
                                            <p:strVal val="ppt_x"/>
                                          </p:val>
                                        </p:tav>
                                      </p:tavLst>
                                    </p:anim>
                                    <p:anim calcmode="lin" valueType="num">
                                      <p:cBhvr additive="base">
                                        <p:cTn id="53" dur="500"/>
                                        <p:tgtEl>
                                          <p:spTgt spid="16"/>
                                        </p:tgtEl>
                                        <p:attrNameLst>
                                          <p:attrName>ppt_y</p:attrName>
                                        </p:attrNameLst>
                                      </p:cBhvr>
                                      <p:tavLst>
                                        <p:tav tm="0">
                                          <p:val>
                                            <p:strVal val="ppt_y"/>
                                          </p:val>
                                        </p:tav>
                                        <p:tav tm="100000">
                                          <p:val>
                                            <p:strVal val="1+ppt_h/2"/>
                                          </p:val>
                                        </p:tav>
                                      </p:tavLst>
                                    </p:anim>
                                    <p:set>
                                      <p:cBhvr>
                                        <p:cTn id="5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665375" y="622735"/>
            <a:ext cx="2748230" cy="2620350"/>
          </a:xfrm>
          <a:prstGeom prst="rect">
            <a:avLst/>
          </a:prstGeom>
        </p:spPr>
      </p:pic>
      <p:sp>
        <p:nvSpPr>
          <p:cNvPr id="6" name="Rounded Rectangle 5"/>
          <p:cNvSpPr/>
          <p:nvPr/>
        </p:nvSpPr>
        <p:spPr>
          <a:xfrm>
            <a:off x="4448071" y="3093843"/>
            <a:ext cx="1714500" cy="685800"/>
          </a:xfrm>
          <a:prstGeom prst="roundRect">
            <a:avLst/>
          </a:prstGeom>
          <a:solidFill>
            <a:srgbClr val="5270FF"/>
          </a:solidFill>
          <a:ln>
            <a:solidFill>
              <a:srgbClr val="5270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1050" b="1" dirty="0"/>
              <a:t>Practitioners' Responsive &amp; Effective Delivery of Triple P</a:t>
            </a:r>
          </a:p>
        </p:txBody>
      </p:sp>
      <p:sp>
        <p:nvSpPr>
          <p:cNvPr id="7" name="Rounded Rectangle 6"/>
          <p:cNvSpPr/>
          <p:nvPr/>
        </p:nvSpPr>
        <p:spPr>
          <a:xfrm>
            <a:off x="1536007" y="22444"/>
            <a:ext cx="1145286" cy="685800"/>
          </a:xfrm>
          <a:prstGeom prst="roundRect">
            <a:avLst/>
          </a:prstGeom>
          <a:solidFill>
            <a:srgbClr val="5270FF"/>
          </a:solidFill>
          <a:ln>
            <a:solidFill>
              <a:srgbClr val="5270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1050" b="1" dirty="0"/>
              <a:t>NC Triple P </a:t>
            </a:r>
          </a:p>
          <a:p>
            <a:pPr lvl="0" algn="ctr"/>
            <a:r>
              <a:rPr lang="en-US" sz="1050" b="1" dirty="0"/>
              <a:t>State Learning Collaborative</a:t>
            </a:r>
          </a:p>
        </p:txBody>
      </p:sp>
      <p:sp>
        <p:nvSpPr>
          <p:cNvPr id="8" name="Rounded Rectangle 7"/>
          <p:cNvSpPr/>
          <p:nvPr/>
        </p:nvSpPr>
        <p:spPr>
          <a:xfrm>
            <a:off x="6272298" y="3938116"/>
            <a:ext cx="1714500" cy="685800"/>
          </a:xfrm>
          <a:prstGeom prst="roundRect">
            <a:avLst/>
          </a:prstGeom>
          <a:solidFill>
            <a:srgbClr val="5270FF"/>
          </a:solidFill>
          <a:ln>
            <a:solidFill>
              <a:srgbClr val="5270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1050" b="1" dirty="0"/>
              <a:t>Parent and Family Wellbeing &amp; </a:t>
            </a:r>
          </a:p>
          <a:p>
            <a:pPr lvl="0" algn="ctr"/>
            <a:r>
              <a:rPr lang="en-US" sz="1050" b="1" dirty="0"/>
              <a:t>Self-Regulation</a:t>
            </a:r>
          </a:p>
        </p:txBody>
      </p:sp>
      <p:sp>
        <p:nvSpPr>
          <p:cNvPr id="14" name="Bent-Up Arrow 13"/>
          <p:cNvSpPr/>
          <p:nvPr/>
        </p:nvSpPr>
        <p:spPr>
          <a:xfrm rot="5400000">
            <a:off x="5571698" y="3932633"/>
            <a:ext cx="696636" cy="587452"/>
          </a:xfrm>
          <a:prstGeom prst="bentUpArrow">
            <a:avLst>
              <a:gd name="adj1" fmla="val 20098"/>
              <a:gd name="adj2" fmla="val 26682"/>
              <a:gd name="adj3" fmla="val 23774"/>
            </a:avLst>
          </a:prstGeom>
          <a:solidFill>
            <a:schemeClr val="accent4">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F9000"/>
              </a:solidFill>
            </a:endParaRPr>
          </a:p>
        </p:txBody>
      </p:sp>
      <p:sp>
        <p:nvSpPr>
          <p:cNvPr id="15" name="Bent-Up Arrow 14"/>
          <p:cNvSpPr/>
          <p:nvPr/>
        </p:nvSpPr>
        <p:spPr>
          <a:xfrm rot="16200000">
            <a:off x="6144691" y="3228882"/>
            <a:ext cx="710234" cy="588083"/>
          </a:xfrm>
          <a:prstGeom prst="bentUpArrow">
            <a:avLst>
              <a:gd name="adj1" fmla="val 20098"/>
              <a:gd name="adj2" fmla="val 26682"/>
              <a:gd name="adj3" fmla="val 23774"/>
            </a:avLst>
          </a:prstGeom>
          <a:solidFill>
            <a:schemeClr val="accent4">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Bent-Up Arrow 15"/>
          <p:cNvSpPr/>
          <p:nvPr/>
        </p:nvSpPr>
        <p:spPr>
          <a:xfrm rot="16200000">
            <a:off x="4025826" y="2348822"/>
            <a:ext cx="776816" cy="544400"/>
          </a:xfrm>
          <a:prstGeom prst="bentUpArrow">
            <a:avLst>
              <a:gd name="adj1" fmla="val 20098"/>
              <a:gd name="adj2" fmla="val 26682"/>
              <a:gd name="adj3" fmla="val 23774"/>
            </a:avLst>
          </a:prstGeom>
          <a:solidFill>
            <a:schemeClr val="accent4">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Bent-Up Arrow 16"/>
          <p:cNvSpPr/>
          <p:nvPr/>
        </p:nvSpPr>
        <p:spPr>
          <a:xfrm rot="5400000">
            <a:off x="3738978" y="2960106"/>
            <a:ext cx="642250" cy="649202"/>
          </a:xfrm>
          <a:prstGeom prst="bentUpArrow">
            <a:avLst>
              <a:gd name="adj1" fmla="val 17124"/>
              <a:gd name="adj2" fmla="val 26682"/>
              <a:gd name="adj3" fmla="val 23774"/>
            </a:avLst>
          </a:prstGeom>
          <a:solidFill>
            <a:schemeClr val="accent4">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F9000"/>
              </a:solidFill>
            </a:endParaRPr>
          </a:p>
        </p:txBody>
      </p:sp>
      <p:sp>
        <p:nvSpPr>
          <p:cNvPr id="18" name="Bent-Up Arrow 17"/>
          <p:cNvSpPr/>
          <p:nvPr/>
        </p:nvSpPr>
        <p:spPr>
          <a:xfrm rot="16200000">
            <a:off x="2651971" y="87996"/>
            <a:ext cx="707780" cy="532715"/>
          </a:xfrm>
          <a:prstGeom prst="bentUpArrow">
            <a:avLst>
              <a:gd name="adj1" fmla="val 20098"/>
              <a:gd name="adj2" fmla="val 26682"/>
              <a:gd name="adj3" fmla="val 23774"/>
            </a:avLst>
          </a:prstGeom>
          <a:solidFill>
            <a:schemeClr val="accent4">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Bent-Up Arrow 18"/>
          <p:cNvSpPr/>
          <p:nvPr/>
        </p:nvSpPr>
        <p:spPr>
          <a:xfrm rot="5400000">
            <a:off x="1152408" y="760342"/>
            <a:ext cx="666798" cy="681871"/>
          </a:xfrm>
          <a:prstGeom prst="bentUpArrow">
            <a:avLst>
              <a:gd name="adj1" fmla="val 17124"/>
              <a:gd name="adj2" fmla="val 26682"/>
              <a:gd name="adj3" fmla="val 23774"/>
            </a:avLst>
          </a:prstGeom>
          <a:solidFill>
            <a:schemeClr val="accent4">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rot="16200000">
            <a:off x="719116" y="1019659"/>
            <a:ext cx="620683" cy="253916"/>
          </a:xfrm>
          <a:prstGeom prst="rect">
            <a:avLst/>
          </a:prstGeom>
          <a:noFill/>
        </p:spPr>
        <p:txBody>
          <a:bodyPr wrap="none" rtlCol="0">
            <a:spAutoFit/>
          </a:bodyPr>
          <a:lstStyle/>
          <a:p>
            <a:r>
              <a:rPr lang="en-US" sz="1050" dirty="0">
                <a:solidFill>
                  <a:schemeClr val="bg2">
                    <a:lumMod val="50000"/>
                  </a:schemeClr>
                </a:solidFill>
              </a:rPr>
              <a:t>Support</a:t>
            </a:r>
          </a:p>
        </p:txBody>
      </p:sp>
      <p:sp>
        <p:nvSpPr>
          <p:cNvPr id="23" name="TextBox 22"/>
          <p:cNvSpPr txBox="1"/>
          <p:nvPr/>
        </p:nvSpPr>
        <p:spPr>
          <a:xfrm rot="5400000">
            <a:off x="6547482" y="3422532"/>
            <a:ext cx="705642" cy="253916"/>
          </a:xfrm>
          <a:prstGeom prst="rect">
            <a:avLst/>
          </a:prstGeom>
          <a:noFill/>
        </p:spPr>
        <p:txBody>
          <a:bodyPr wrap="none" rtlCol="0">
            <a:spAutoFit/>
          </a:bodyPr>
          <a:lstStyle/>
          <a:p>
            <a:r>
              <a:rPr lang="en-US" sz="1050" dirty="0">
                <a:solidFill>
                  <a:schemeClr val="bg2">
                    <a:lumMod val="50000"/>
                  </a:schemeClr>
                </a:solidFill>
              </a:rPr>
              <a:t>Feedback</a:t>
            </a:r>
          </a:p>
        </p:txBody>
      </p:sp>
      <p:sp>
        <p:nvSpPr>
          <p:cNvPr id="24" name="TextBox 23"/>
          <p:cNvSpPr txBox="1"/>
          <p:nvPr/>
        </p:nvSpPr>
        <p:spPr>
          <a:xfrm rot="5400000">
            <a:off x="4421523" y="2494064"/>
            <a:ext cx="705642" cy="253916"/>
          </a:xfrm>
          <a:prstGeom prst="rect">
            <a:avLst/>
          </a:prstGeom>
          <a:noFill/>
        </p:spPr>
        <p:txBody>
          <a:bodyPr wrap="none" rtlCol="0">
            <a:spAutoFit/>
          </a:bodyPr>
          <a:lstStyle/>
          <a:p>
            <a:r>
              <a:rPr lang="en-US" sz="1050" dirty="0">
                <a:solidFill>
                  <a:schemeClr val="bg2">
                    <a:lumMod val="50000"/>
                  </a:schemeClr>
                </a:solidFill>
              </a:rPr>
              <a:t>Feedback</a:t>
            </a:r>
          </a:p>
        </p:txBody>
      </p:sp>
      <p:sp>
        <p:nvSpPr>
          <p:cNvPr id="25" name="TextBox 24"/>
          <p:cNvSpPr txBox="1"/>
          <p:nvPr/>
        </p:nvSpPr>
        <p:spPr>
          <a:xfrm rot="5400000">
            <a:off x="3010666" y="238210"/>
            <a:ext cx="705642" cy="253916"/>
          </a:xfrm>
          <a:prstGeom prst="rect">
            <a:avLst/>
          </a:prstGeom>
          <a:noFill/>
        </p:spPr>
        <p:txBody>
          <a:bodyPr wrap="none" rtlCol="0">
            <a:spAutoFit/>
          </a:bodyPr>
          <a:lstStyle/>
          <a:p>
            <a:r>
              <a:rPr lang="en-US" sz="1050" dirty="0">
                <a:solidFill>
                  <a:schemeClr val="bg2">
                    <a:lumMod val="50000"/>
                  </a:schemeClr>
                </a:solidFill>
              </a:rPr>
              <a:t>Feedback</a:t>
            </a:r>
          </a:p>
        </p:txBody>
      </p:sp>
      <p:sp>
        <p:nvSpPr>
          <p:cNvPr id="35" name="TextBox 34"/>
          <p:cNvSpPr txBox="1"/>
          <p:nvPr/>
        </p:nvSpPr>
        <p:spPr>
          <a:xfrm rot="16200000">
            <a:off x="3337666" y="3124685"/>
            <a:ext cx="620683" cy="253916"/>
          </a:xfrm>
          <a:prstGeom prst="rect">
            <a:avLst/>
          </a:prstGeom>
          <a:noFill/>
        </p:spPr>
        <p:txBody>
          <a:bodyPr wrap="none" rtlCol="0">
            <a:spAutoFit/>
          </a:bodyPr>
          <a:lstStyle/>
          <a:p>
            <a:r>
              <a:rPr lang="en-US" sz="1050" dirty="0">
                <a:solidFill>
                  <a:schemeClr val="bg2">
                    <a:lumMod val="50000"/>
                  </a:schemeClr>
                </a:solidFill>
              </a:rPr>
              <a:t>Support</a:t>
            </a:r>
          </a:p>
        </p:txBody>
      </p:sp>
      <p:sp>
        <p:nvSpPr>
          <p:cNvPr id="36" name="TextBox 35"/>
          <p:cNvSpPr txBox="1"/>
          <p:nvPr/>
        </p:nvSpPr>
        <p:spPr>
          <a:xfrm rot="16200000">
            <a:off x="5192467" y="4069490"/>
            <a:ext cx="636815" cy="253916"/>
          </a:xfrm>
          <a:prstGeom prst="rect">
            <a:avLst/>
          </a:prstGeom>
          <a:noFill/>
        </p:spPr>
        <p:txBody>
          <a:bodyPr wrap="square" rtlCol="0">
            <a:spAutoFit/>
          </a:bodyPr>
          <a:lstStyle/>
          <a:p>
            <a:r>
              <a:rPr lang="en-US" sz="1050" dirty="0">
                <a:solidFill>
                  <a:schemeClr val="bg2">
                    <a:lumMod val="50000"/>
                  </a:schemeClr>
                </a:solidFill>
              </a:rPr>
              <a:t>Support</a:t>
            </a:r>
          </a:p>
        </p:txBody>
      </p:sp>
      <p:sp>
        <p:nvSpPr>
          <p:cNvPr id="37" name="Rounded Rectangle 36"/>
          <p:cNvSpPr/>
          <p:nvPr/>
        </p:nvSpPr>
        <p:spPr>
          <a:xfrm>
            <a:off x="316333" y="2707815"/>
            <a:ext cx="1190568" cy="492125"/>
          </a:xfrm>
          <a:prstGeom prst="roundRect">
            <a:avLst/>
          </a:prstGeom>
          <a:solidFill>
            <a:srgbClr val="5270FF"/>
          </a:solidFill>
          <a:ln>
            <a:solidFill>
              <a:srgbClr val="5270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1050" b="1" dirty="0"/>
              <a:t>Triple P America</a:t>
            </a:r>
          </a:p>
        </p:txBody>
      </p:sp>
      <p:sp>
        <p:nvSpPr>
          <p:cNvPr id="38" name="Rounded Rectangle 37"/>
          <p:cNvSpPr/>
          <p:nvPr/>
        </p:nvSpPr>
        <p:spPr>
          <a:xfrm>
            <a:off x="1050618" y="3315815"/>
            <a:ext cx="1193292" cy="472172"/>
          </a:xfrm>
          <a:prstGeom prst="roundRect">
            <a:avLst/>
          </a:prstGeom>
          <a:solidFill>
            <a:srgbClr val="5270FF"/>
          </a:solidFill>
          <a:ln>
            <a:solidFill>
              <a:srgbClr val="5270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1050" b="1" dirty="0"/>
              <a:t>Intermediary Organizations</a:t>
            </a:r>
          </a:p>
        </p:txBody>
      </p:sp>
      <p:sp>
        <p:nvSpPr>
          <p:cNvPr id="13" name="Left Brace 12"/>
          <p:cNvSpPr/>
          <p:nvPr/>
        </p:nvSpPr>
        <p:spPr>
          <a:xfrm rot="18675622">
            <a:off x="1651260" y="-27932"/>
            <a:ext cx="936896" cy="5899558"/>
          </a:xfrm>
          <a:prstGeom prst="leftBrace">
            <a:avLst>
              <a:gd name="adj1" fmla="val 45520"/>
              <a:gd name="adj2" fmla="val 46820"/>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6" name="Rounded Rectangle 25"/>
          <p:cNvSpPr/>
          <p:nvPr/>
        </p:nvSpPr>
        <p:spPr>
          <a:xfrm>
            <a:off x="364882" y="23902"/>
            <a:ext cx="1142020" cy="685800"/>
          </a:xfrm>
          <a:prstGeom prst="roundRect">
            <a:avLst/>
          </a:prstGeom>
          <a:solidFill>
            <a:srgbClr val="5270FF"/>
          </a:solidFill>
          <a:ln>
            <a:solidFill>
              <a:srgbClr val="5270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1050" b="1" dirty="0"/>
              <a:t>Cross-Agency State Leadership Team</a:t>
            </a:r>
          </a:p>
        </p:txBody>
      </p:sp>
      <p:sp>
        <p:nvSpPr>
          <p:cNvPr id="27" name="Rectangle 26"/>
          <p:cNvSpPr/>
          <p:nvPr/>
        </p:nvSpPr>
        <p:spPr>
          <a:xfrm>
            <a:off x="5102793" y="553670"/>
            <a:ext cx="2971800" cy="1015663"/>
          </a:xfrm>
          <a:prstGeom prst="rect">
            <a:avLst/>
          </a:prstGeom>
          <a:solidFill>
            <a:schemeClr val="bg2">
              <a:lumMod val="25000"/>
            </a:schemeClr>
          </a:solidFill>
        </p:spPr>
        <p:txBody>
          <a:bodyPr wrap="square">
            <a:spAutoFit/>
          </a:bodyPr>
          <a:lstStyle/>
          <a:p>
            <a:pPr algn="ctr"/>
            <a:r>
              <a:rPr lang="en-US" sz="2000" dirty="0">
                <a:solidFill>
                  <a:schemeClr val="bg1"/>
                </a:solidFill>
              </a:rPr>
              <a:t>Cascading </a:t>
            </a:r>
          </a:p>
          <a:p>
            <a:pPr algn="ctr"/>
            <a:r>
              <a:rPr lang="en-US" sz="2000" dirty="0">
                <a:solidFill>
                  <a:schemeClr val="bg1"/>
                </a:solidFill>
              </a:rPr>
              <a:t>Logic Model of </a:t>
            </a:r>
          </a:p>
          <a:p>
            <a:pPr algn="ctr"/>
            <a:r>
              <a:rPr lang="en-US" sz="2000" dirty="0">
                <a:solidFill>
                  <a:schemeClr val="bg1"/>
                </a:solidFill>
              </a:rPr>
              <a:t>Implementation Support</a:t>
            </a:r>
          </a:p>
        </p:txBody>
      </p:sp>
      <p:sp>
        <p:nvSpPr>
          <p:cNvPr id="2" name="Slide Number Placeholder 1"/>
          <p:cNvSpPr>
            <a:spLocks noGrp="1"/>
          </p:cNvSpPr>
          <p:nvPr>
            <p:ph type="sldNum" sz="quarter" idx="12"/>
          </p:nvPr>
        </p:nvSpPr>
        <p:spPr/>
        <p:txBody>
          <a:bodyPr/>
          <a:lstStyle/>
          <a:p>
            <a:fld id="{26D31FA6-A05C-A742-B6C3-5531699466D4}" type="slidenum">
              <a:rPr lang="en-US" smtClean="0"/>
              <a:t>23</a:t>
            </a:fld>
            <a:endParaRPr lang="en-US" dirty="0"/>
          </a:p>
        </p:txBody>
      </p:sp>
    </p:spTree>
    <p:extLst>
      <p:ext uri="{BB962C8B-B14F-4D97-AF65-F5344CB8AC3E}">
        <p14:creationId xmlns:p14="http://schemas.microsoft.com/office/powerpoint/2010/main" val="44781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31"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7"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anim calcmode="lin" valueType="num">
                                      <p:cBhvr>
                                        <p:cTn id="44" dur="500" fill="hold"/>
                                        <p:tgtEl>
                                          <p:spTgt spid="35"/>
                                        </p:tgtEl>
                                        <p:attrNameLst>
                                          <p:attrName>ppt_x</p:attrName>
                                        </p:attrNameLst>
                                      </p:cBhvr>
                                      <p:tavLst>
                                        <p:tav tm="0">
                                          <p:val>
                                            <p:strVal val="#ppt_x"/>
                                          </p:val>
                                        </p:tav>
                                        <p:tav tm="100000">
                                          <p:val>
                                            <p:strVal val="#ppt_x"/>
                                          </p:val>
                                        </p:tav>
                                      </p:tavLst>
                                    </p:anim>
                                    <p:anim calcmode="lin" valueType="num">
                                      <p:cBhvr>
                                        <p:cTn id="45" dur="500" fill="hold"/>
                                        <p:tgtEl>
                                          <p:spTgt spid="35"/>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anim calcmode="lin" valueType="num">
                                      <p:cBhvr>
                                        <p:cTn id="49" dur="500" fill="hold"/>
                                        <p:tgtEl>
                                          <p:spTgt spid="17"/>
                                        </p:tgtEl>
                                        <p:attrNameLst>
                                          <p:attrName>ppt_x</p:attrName>
                                        </p:attrNameLst>
                                      </p:cBhvr>
                                      <p:tavLst>
                                        <p:tav tm="0">
                                          <p:val>
                                            <p:strVal val="#ppt_x"/>
                                          </p:val>
                                        </p:tav>
                                        <p:tav tm="100000">
                                          <p:val>
                                            <p:strVal val="#ppt_x"/>
                                          </p:val>
                                        </p:tav>
                                      </p:tavLst>
                                    </p:anim>
                                    <p:anim calcmode="lin" valueType="num">
                                      <p:cBhvr>
                                        <p:cTn id="50" dur="5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anim calcmode="lin" valueType="num">
                                      <p:cBhvr>
                                        <p:cTn id="59" dur="500" fill="hold"/>
                                        <p:tgtEl>
                                          <p:spTgt spid="24"/>
                                        </p:tgtEl>
                                        <p:attrNameLst>
                                          <p:attrName>ppt_x</p:attrName>
                                        </p:attrNameLst>
                                      </p:cBhvr>
                                      <p:tavLst>
                                        <p:tav tm="0">
                                          <p:val>
                                            <p:strVal val="#ppt_x"/>
                                          </p:val>
                                        </p:tav>
                                        <p:tav tm="100000">
                                          <p:val>
                                            <p:strVal val="#ppt_x"/>
                                          </p:val>
                                        </p:tav>
                                      </p:tavLst>
                                    </p:anim>
                                    <p:anim calcmode="lin" valueType="num">
                                      <p:cBhvr>
                                        <p:cTn id="60" dur="50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anim calcmode="lin" valueType="num">
                                      <p:cBhvr>
                                        <p:cTn id="64" dur="500" fill="hold"/>
                                        <p:tgtEl>
                                          <p:spTgt spid="16"/>
                                        </p:tgtEl>
                                        <p:attrNameLst>
                                          <p:attrName>ppt_x</p:attrName>
                                        </p:attrNameLst>
                                      </p:cBhvr>
                                      <p:tavLst>
                                        <p:tav tm="0">
                                          <p:val>
                                            <p:strVal val="#ppt_x"/>
                                          </p:val>
                                        </p:tav>
                                        <p:tav tm="100000">
                                          <p:val>
                                            <p:strVal val="#ppt_x"/>
                                          </p:val>
                                        </p:tav>
                                      </p:tavLst>
                                    </p:anim>
                                    <p:anim calcmode="lin" valueType="num">
                                      <p:cBhvr>
                                        <p:cTn id="65" dur="500" fill="hold"/>
                                        <p:tgtEl>
                                          <p:spTgt spid="16"/>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47" presetClass="entr" presetSubtype="0"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anim calcmode="lin" valueType="num">
                                      <p:cBhvr>
                                        <p:cTn id="70" dur="500" fill="hold"/>
                                        <p:tgtEl>
                                          <p:spTgt spid="36"/>
                                        </p:tgtEl>
                                        <p:attrNameLst>
                                          <p:attrName>ppt_x</p:attrName>
                                        </p:attrNameLst>
                                      </p:cBhvr>
                                      <p:tavLst>
                                        <p:tav tm="0">
                                          <p:val>
                                            <p:strVal val="#ppt_x"/>
                                          </p:val>
                                        </p:tav>
                                        <p:tav tm="100000">
                                          <p:val>
                                            <p:strVal val="#ppt_x"/>
                                          </p:val>
                                        </p:tav>
                                      </p:tavLst>
                                    </p:anim>
                                    <p:anim calcmode="lin" valueType="num">
                                      <p:cBhvr>
                                        <p:cTn id="71" dur="500" fill="hold"/>
                                        <p:tgtEl>
                                          <p:spTgt spid="36"/>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anim calcmode="lin" valueType="num">
                                      <p:cBhvr>
                                        <p:cTn id="75" dur="500" fill="hold"/>
                                        <p:tgtEl>
                                          <p:spTgt spid="14"/>
                                        </p:tgtEl>
                                        <p:attrNameLst>
                                          <p:attrName>ppt_x</p:attrName>
                                        </p:attrNameLst>
                                      </p:cBhvr>
                                      <p:tavLst>
                                        <p:tav tm="0">
                                          <p:val>
                                            <p:strVal val="#ppt_x"/>
                                          </p:val>
                                        </p:tav>
                                        <p:tav tm="100000">
                                          <p:val>
                                            <p:strVal val="#ppt_x"/>
                                          </p:val>
                                        </p:tav>
                                      </p:tavLst>
                                    </p:anim>
                                    <p:anim calcmode="lin" valueType="num">
                                      <p:cBhvr>
                                        <p:cTn id="76" dur="500" fill="hold"/>
                                        <p:tgtEl>
                                          <p:spTgt spid="14"/>
                                        </p:tgtEl>
                                        <p:attrNameLst>
                                          <p:attrName>ppt_y</p:attrName>
                                        </p:attrNameLst>
                                      </p:cBhvr>
                                      <p:tavLst>
                                        <p:tav tm="0">
                                          <p:val>
                                            <p:strVal val="#ppt_y-.1"/>
                                          </p:val>
                                        </p:tav>
                                        <p:tav tm="100000">
                                          <p:val>
                                            <p:strVal val="#ppt_y"/>
                                          </p:val>
                                        </p:tav>
                                      </p:tavLst>
                                    </p:anim>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500"/>
                                        <p:tgtEl>
                                          <p:spTgt spid="8"/>
                                        </p:tgtEl>
                                      </p:cBhvr>
                                    </p:animEffect>
                                  </p:childTnLst>
                                </p:cTn>
                              </p:par>
                            </p:childTnLst>
                          </p:cTn>
                        </p:par>
                        <p:par>
                          <p:cTn id="81" fill="hold">
                            <p:stCondLst>
                              <p:cond delay="5000"/>
                            </p:stCondLst>
                            <p:childTnLst>
                              <p:par>
                                <p:cTn id="82" presetID="42" presetClass="entr" presetSubtype="0"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anim calcmode="lin" valueType="num">
                                      <p:cBhvr>
                                        <p:cTn id="85" dur="500" fill="hold"/>
                                        <p:tgtEl>
                                          <p:spTgt spid="15"/>
                                        </p:tgtEl>
                                        <p:attrNameLst>
                                          <p:attrName>ppt_x</p:attrName>
                                        </p:attrNameLst>
                                      </p:cBhvr>
                                      <p:tavLst>
                                        <p:tav tm="0">
                                          <p:val>
                                            <p:strVal val="#ppt_x"/>
                                          </p:val>
                                        </p:tav>
                                        <p:tav tm="100000">
                                          <p:val>
                                            <p:strVal val="#ppt_x"/>
                                          </p:val>
                                        </p:tav>
                                      </p:tavLst>
                                    </p:anim>
                                    <p:anim calcmode="lin" valueType="num">
                                      <p:cBhvr>
                                        <p:cTn id="86" dur="500" fill="hold"/>
                                        <p:tgtEl>
                                          <p:spTgt spid="1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1"/>
                                          </p:val>
                                        </p:tav>
                                        <p:tav tm="100000">
                                          <p:val>
                                            <p:strVal val="#ppt_y"/>
                                          </p:val>
                                        </p:tav>
                                      </p:tavLst>
                                    </p:anim>
                                  </p:childTnLst>
                                </p:cTn>
                              </p:par>
                            </p:childTnLst>
                          </p:cTn>
                        </p:par>
                        <p:par>
                          <p:cTn id="92" fill="hold">
                            <p:stCondLst>
                              <p:cond delay="5500"/>
                            </p:stCondLst>
                            <p:childTnLst>
                              <p:par>
                                <p:cTn id="93" presetID="10"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par>
                          <p:cTn id="99" fill="hold">
                            <p:stCondLst>
                              <p:cond delay="6000"/>
                            </p:stCondLst>
                            <p:childTnLst>
                              <p:par>
                                <p:cTn id="100" presetID="22" presetClass="entr" presetSubtype="8"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P spid="15" grpId="0" animBg="1"/>
      <p:bldP spid="16" grpId="0" animBg="1"/>
      <p:bldP spid="17" grpId="0" animBg="1"/>
      <p:bldP spid="18" grpId="0" animBg="1"/>
      <p:bldP spid="19" grpId="0" animBg="1"/>
      <p:bldP spid="20" grpId="0"/>
      <p:bldP spid="23" grpId="0"/>
      <p:bldP spid="24" grpId="0"/>
      <p:bldP spid="25" grpId="0"/>
      <p:bldP spid="35" grpId="0"/>
      <p:bldP spid="36" grpId="0"/>
      <p:bldP spid="37" grpId="0" animBg="1"/>
      <p:bldP spid="38" grpId="0" animBg="1"/>
      <p:bldP spid="13"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768" y="375920"/>
            <a:ext cx="7192465" cy="3878990"/>
          </a:xfrm>
          <a:prstGeom prst="round2DiagRect">
            <a:avLst/>
          </a:prstGeom>
          <a:solidFill>
            <a:schemeClr val="accent3">
              <a:alpha val="80000"/>
            </a:schemeClr>
          </a:solidFill>
        </p:spPr>
        <p:txBody>
          <a:bodyPr/>
          <a:lstStyle/>
          <a:p>
            <a:r>
              <a:rPr lang="en-US" b="1" dirty="0"/>
              <a:t>Key considerations for developing and resourcing implementation teams</a:t>
            </a:r>
          </a:p>
        </p:txBody>
      </p:sp>
      <p:sp>
        <p:nvSpPr>
          <p:cNvPr id="4" name="Slide Number Placeholder 3"/>
          <p:cNvSpPr>
            <a:spLocks noGrp="1"/>
          </p:cNvSpPr>
          <p:nvPr>
            <p:ph type="sldNum" sz="quarter" idx="12"/>
          </p:nvPr>
        </p:nvSpPr>
        <p:spPr/>
        <p:txBody>
          <a:bodyPr/>
          <a:lstStyle/>
          <a:p>
            <a:fld id="{26D31FA6-A05C-A742-B6C3-5531699466D4}" type="slidenum">
              <a:rPr lang="en-US" smtClean="0"/>
              <a:t>24</a:t>
            </a:fld>
            <a:endParaRPr lang="en-US" dirty="0"/>
          </a:p>
        </p:txBody>
      </p:sp>
    </p:spTree>
    <p:extLst>
      <p:ext uri="{BB962C8B-B14F-4D97-AF65-F5344CB8AC3E}">
        <p14:creationId xmlns:p14="http://schemas.microsoft.com/office/powerpoint/2010/main" val="181584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nkedteam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576" y="1084882"/>
            <a:ext cx="3033663" cy="1715145"/>
          </a:xfrm>
          <a:prstGeom prst="rect">
            <a:avLst/>
          </a:prstGeom>
        </p:spPr>
      </p:pic>
      <p:sp>
        <p:nvSpPr>
          <p:cNvPr id="4" name="Content Placeholder 3"/>
          <p:cNvSpPr>
            <a:spLocks noGrp="1"/>
          </p:cNvSpPr>
          <p:nvPr>
            <p:ph idx="1"/>
          </p:nvPr>
        </p:nvSpPr>
        <p:spPr/>
        <p:txBody>
          <a:bodyPr>
            <a:normAutofit fontScale="70000" lnSpcReduction="20000"/>
          </a:bodyPr>
          <a:lstStyle/>
          <a:p>
            <a:pPr>
              <a:lnSpc>
                <a:spcPct val="120000"/>
              </a:lnSpc>
            </a:pPr>
            <a:r>
              <a:rPr lang="en-US" dirty="0"/>
              <a:t>Teams are best started by 			      	             </a:t>
            </a:r>
            <a:r>
              <a:rPr lang="en-US" b="1" dirty="0"/>
              <a:t>repurposing </a:t>
            </a:r>
            <a:r>
              <a:rPr lang="en-US" dirty="0"/>
              <a:t>existing teams and 				       	            	                                           staff but can be </a:t>
            </a:r>
            <a:r>
              <a:rPr lang="en-US" b="1" dirty="0"/>
              <a:t>newly formed </a:t>
            </a:r>
            <a:r>
              <a:rPr lang="en-US" dirty="0"/>
              <a:t>if 			         	                                                 necessary</a:t>
            </a:r>
            <a:endParaRPr lang="en-US" b="1" dirty="0"/>
          </a:p>
          <a:p>
            <a:pPr>
              <a:lnSpc>
                <a:spcPct val="120000"/>
              </a:lnSpc>
              <a:spcBef>
                <a:spcPts val="2400"/>
              </a:spcBef>
            </a:pPr>
            <a:r>
              <a:rPr lang="en-US" dirty="0"/>
              <a:t>Core, manageable group of at least 3 members </a:t>
            </a:r>
          </a:p>
          <a:p>
            <a:pPr lvl="1">
              <a:lnSpc>
                <a:spcPct val="120000"/>
              </a:lnSpc>
            </a:pPr>
            <a:r>
              <a:rPr lang="en-US" b="1" dirty="0"/>
              <a:t>Coalition level</a:t>
            </a:r>
            <a:r>
              <a:rPr lang="en-US" dirty="0"/>
              <a:t>: around 3.0 FTE across 5 or so team members.</a:t>
            </a:r>
          </a:p>
          <a:p>
            <a:pPr lvl="1">
              <a:lnSpc>
                <a:spcPct val="120000"/>
              </a:lnSpc>
            </a:pPr>
            <a:r>
              <a:rPr lang="en-US" b="1" dirty="0"/>
              <a:t>Agency level</a:t>
            </a:r>
            <a:r>
              <a:rPr lang="en-US" dirty="0"/>
              <a:t>: 3 or so team members with formally recognized time (these individuals may wear multiple hats – leadership, implementation team, practitioner).</a:t>
            </a:r>
          </a:p>
          <a:p>
            <a:pPr lvl="1">
              <a:lnSpc>
                <a:spcPct val="120000"/>
              </a:lnSpc>
            </a:pPr>
            <a:r>
              <a:rPr lang="en-US" dirty="0"/>
              <a:t>Teams can tolerate turnover; they are sustainable even when the players come and go </a:t>
            </a:r>
            <a:r>
              <a:rPr lang="en-US" sz="1200" dirty="0"/>
              <a:t>(Higgins, Weiner, &amp; Young, 2012; </a:t>
            </a:r>
            <a:r>
              <a:rPr lang="en-US" sz="1200" dirty="0" err="1"/>
              <a:t>Klest</a:t>
            </a:r>
            <a:r>
              <a:rPr lang="en-US" sz="1200" dirty="0"/>
              <a:t>, 2014)</a:t>
            </a:r>
            <a:endParaRPr lang="en-US" dirty="0"/>
          </a:p>
          <a:p>
            <a:pPr lvl="1">
              <a:lnSpc>
                <a:spcPct val="120000"/>
              </a:lnSpc>
            </a:pPr>
            <a:endParaRPr lang="en-US" dirty="0"/>
          </a:p>
          <a:p>
            <a:pPr>
              <a:lnSpc>
                <a:spcPct val="120000"/>
              </a:lnSpc>
            </a:pPr>
            <a:endParaRPr lang="en-US" dirty="0"/>
          </a:p>
        </p:txBody>
      </p:sp>
      <p:sp>
        <p:nvSpPr>
          <p:cNvPr id="2" name="Title 1"/>
          <p:cNvSpPr>
            <a:spLocks noGrp="1"/>
          </p:cNvSpPr>
          <p:nvPr>
            <p:ph type="title"/>
          </p:nvPr>
        </p:nvSpPr>
        <p:spPr>
          <a:xfrm>
            <a:off x="1275893" y="272557"/>
            <a:ext cx="6592215" cy="708963"/>
          </a:xfrm>
        </p:spPr>
        <p:txBody>
          <a:bodyPr>
            <a:noAutofit/>
          </a:bodyPr>
          <a:lstStyle/>
          <a:p>
            <a:r>
              <a:rPr lang="en-US" sz="2800" dirty="0"/>
              <a:t>Considerations for Developing Implementation Teams</a:t>
            </a:r>
          </a:p>
        </p:txBody>
      </p:sp>
      <p:sp>
        <p:nvSpPr>
          <p:cNvPr id="3" name="Slide Number Placeholder 2"/>
          <p:cNvSpPr>
            <a:spLocks noGrp="1"/>
          </p:cNvSpPr>
          <p:nvPr>
            <p:ph type="sldNum" sz="quarter" idx="12"/>
          </p:nvPr>
        </p:nvSpPr>
        <p:spPr/>
        <p:txBody>
          <a:bodyPr/>
          <a:lstStyle/>
          <a:p>
            <a:fld id="{5F67DB42-FDAA-45D6-9E3C-E62AAF5EAA3A}" type="slidenum">
              <a:rPr lang="en-US" smtClean="0"/>
              <a:pPr/>
              <a:t>25</a:t>
            </a:fld>
            <a:endParaRPr lang="en-US"/>
          </a:p>
        </p:txBody>
      </p:sp>
    </p:spTree>
    <p:extLst>
      <p:ext uri="{BB962C8B-B14F-4D97-AF65-F5344CB8AC3E}">
        <p14:creationId xmlns:p14="http://schemas.microsoft.com/office/powerpoint/2010/main" val="17999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anim calcmode="lin" valueType="num">
                                      <p:cBhvr>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anim calcmode="lin" valueType="num">
                                      <p:cBhvr>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anim calcmode="lin" valueType="num">
                                      <p:cBhvr>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Considerations for Developing Implementation Teams: Coalition &amp; Agency Context</a:t>
            </a:r>
          </a:p>
        </p:txBody>
      </p:sp>
      <p:sp>
        <p:nvSpPr>
          <p:cNvPr id="4" name="Content Placeholder 3"/>
          <p:cNvSpPr>
            <a:spLocks noGrp="1"/>
          </p:cNvSpPr>
          <p:nvPr>
            <p:ph idx="1"/>
          </p:nvPr>
        </p:nvSpPr>
        <p:spPr/>
        <p:txBody>
          <a:bodyPr>
            <a:normAutofit/>
          </a:bodyPr>
          <a:lstStyle/>
          <a:p>
            <a:endParaRPr lang="en-US" sz="2400" dirty="0"/>
          </a:p>
          <a:p>
            <a:r>
              <a:rPr lang="en-US" sz="2400" dirty="0"/>
              <a:t>Size</a:t>
            </a:r>
          </a:p>
          <a:p>
            <a:r>
              <a:rPr lang="en-US" sz="2400" dirty="0"/>
              <a:t>Complexity </a:t>
            </a:r>
          </a:p>
          <a:p>
            <a:r>
              <a:rPr lang="en-US" sz="2400" dirty="0"/>
              <a:t>Location of financial resources	</a:t>
            </a:r>
          </a:p>
          <a:p>
            <a:r>
              <a:rPr lang="en-US" sz="2400" dirty="0"/>
              <a:t>Political environment</a:t>
            </a:r>
          </a:p>
          <a:p>
            <a:r>
              <a:rPr lang="en-US" sz="2400" dirty="0"/>
              <a:t>Community member involvement in implementation</a:t>
            </a:r>
          </a:p>
          <a:p>
            <a:r>
              <a:rPr lang="en-US" sz="2400" dirty="0"/>
              <a:t>Locations of authority and decision-making within the agency</a:t>
            </a:r>
          </a:p>
        </p:txBody>
      </p:sp>
      <p:sp>
        <p:nvSpPr>
          <p:cNvPr id="3" name="Slide Number Placeholder 2"/>
          <p:cNvSpPr>
            <a:spLocks noGrp="1"/>
          </p:cNvSpPr>
          <p:nvPr>
            <p:ph type="sldNum" sz="quarter" idx="12"/>
          </p:nvPr>
        </p:nvSpPr>
        <p:spPr/>
        <p:txBody>
          <a:bodyPr/>
          <a:lstStyle/>
          <a:p>
            <a:fld id="{5F67DB42-FDAA-45D6-9E3C-E62AAF5EAA3A}" type="slidenum">
              <a:rPr lang="en-US" smtClean="0"/>
              <a:pPr/>
              <a:t>26</a:t>
            </a:fld>
            <a:endParaRPr lang="en-US"/>
          </a:p>
        </p:txBody>
      </p:sp>
      <p:pic>
        <p:nvPicPr>
          <p:cNvPr id="5" name="Picture 4" descr="Monde complex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096" y="1577063"/>
            <a:ext cx="3331547" cy="1752394"/>
          </a:xfrm>
          <a:prstGeom prst="rect">
            <a:avLst/>
          </a:prstGeom>
          <a:ln>
            <a:solidFill>
              <a:schemeClr val="tx1"/>
            </a:solidFill>
          </a:ln>
        </p:spPr>
      </p:pic>
    </p:spTree>
    <p:extLst>
      <p:ext uri="{BB962C8B-B14F-4D97-AF65-F5344CB8AC3E}">
        <p14:creationId xmlns:p14="http://schemas.microsoft.com/office/powerpoint/2010/main" val="247554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p:txBody>
          <a:bodyPr/>
          <a:lstStyle/>
          <a:p>
            <a:fld id="{5F67DB42-FDAA-45D6-9E3C-E62AAF5EAA3A}" type="slidenum">
              <a:rPr lang="en-US" smtClean="0"/>
              <a:pPr/>
              <a:t>27</a:t>
            </a:fld>
            <a:endParaRPr lang="en-US"/>
          </a:p>
        </p:txBody>
      </p:sp>
      <p:sp>
        <p:nvSpPr>
          <p:cNvPr id="4" name="Title 3"/>
          <p:cNvSpPr>
            <a:spLocks noGrp="1"/>
          </p:cNvSpPr>
          <p:nvPr>
            <p:ph type="title"/>
          </p:nvPr>
        </p:nvSpPr>
        <p:spPr/>
        <p:txBody>
          <a:bodyPr>
            <a:noAutofit/>
          </a:bodyPr>
          <a:lstStyle/>
          <a:p>
            <a:r>
              <a:rPr lang="en-US" sz="2800" dirty="0"/>
              <a:t>Core Competencies within</a:t>
            </a:r>
            <a:br>
              <a:rPr lang="en-US" sz="2800" dirty="0"/>
            </a:br>
            <a:r>
              <a:rPr lang="en-US" sz="2800" dirty="0"/>
              <a:t>Implementation Teams</a:t>
            </a:r>
          </a:p>
        </p:txBody>
      </p:sp>
      <p:sp>
        <p:nvSpPr>
          <p:cNvPr id="6" name="Content Placeholder 5"/>
          <p:cNvSpPr>
            <a:spLocks noGrp="1"/>
          </p:cNvSpPr>
          <p:nvPr>
            <p:ph idx="1"/>
          </p:nvPr>
        </p:nvSpPr>
        <p:spPr/>
        <p:txBody>
          <a:bodyPr/>
          <a:lstStyle/>
          <a:p>
            <a:pPr>
              <a:spcBef>
                <a:spcPts val="750"/>
              </a:spcBef>
            </a:pPr>
            <a:r>
              <a:rPr lang="en-US" sz="2400" dirty="0"/>
              <a:t>Implementation teams (supporting day-to-day functions) 	       have cross-team expertise in:</a:t>
            </a:r>
          </a:p>
          <a:p>
            <a:pPr lvl="1">
              <a:spcBef>
                <a:spcPts val="750"/>
              </a:spcBef>
            </a:pPr>
            <a:r>
              <a:rPr lang="en-US" sz="2000" b="1" dirty="0"/>
              <a:t>Triple P</a:t>
            </a:r>
            <a:r>
              <a:rPr lang="en-US" sz="2000" dirty="0"/>
              <a:t> </a:t>
            </a:r>
            <a:r>
              <a:rPr lang="en-US" sz="1600" dirty="0"/>
              <a:t>(“fluency” at coalition-level; “proficiency” at agency-level)</a:t>
            </a:r>
          </a:p>
          <a:p>
            <a:pPr lvl="1">
              <a:spcBef>
                <a:spcPts val="750"/>
              </a:spcBef>
            </a:pPr>
            <a:r>
              <a:rPr lang="en-US" sz="2000" b="1" dirty="0"/>
              <a:t>Effective implementation strategies and best practices </a:t>
            </a:r>
            <a:r>
              <a:rPr lang="en-US" sz="1600" dirty="0"/>
              <a:t>(“fluency” at coalition-level; “proficiency” at agency-level)</a:t>
            </a:r>
            <a:endParaRPr lang="en-US" sz="2000" dirty="0"/>
          </a:p>
          <a:p>
            <a:pPr lvl="1">
              <a:spcBef>
                <a:spcPts val="750"/>
              </a:spcBef>
            </a:pPr>
            <a:r>
              <a:rPr lang="en-US" sz="2000" b="1" dirty="0"/>
              <a:t>System/organizational change </a:t>
            </a:r>
            <a:r>
              <a:rPr lang="en-US" sz="1600" dirty="0"/>
              <a:t>(adaptive leadership, communication, problem-solving)</a:t>
            </a:r>
            <a:endParaRPr lang="en-US" sz="2000" dirty="0"/>
          </a:p>
          <a:p>
            <a:pPr lvl="1">
              <a:spcBef>
                <a:spcPts val="750"/>
              </a:spcBef>
            </a:pPr>
            <a:r>
              <a:rPr lang="en-US" sz="2000" b="1" dirty="0"/>
              <a:t>Improvement cycle methods </a:t>
            </a:r>
            <a:r>
              <a:rPr lang="en-US" sz="1600" dirty="0"/>
              <a:t>(Plan-Do-Study-Act methods; particularly at coalition-level)</a:t>
            </a:r>
          </a:p>
        </p:txBody>
      </p:sp>
    </p:spTree>
    <p:extLst>
      <p:ext uri="{BB962C8B-B14F-4D97-AF65-F5344CB8AC3E}">
        <p14:creationId xmlns:p14="http://schemas.microsoft.com/office/powerpoint/2010/main" val="50486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anim calcmode="lin" valueType="num">
                                      <p:cBhvr>
                                        <p:cTn id="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anim calcmode="lin" valueType="num">
                                      <p:cBhvr>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anim calcmode="lin" valueType="num">
                                      <p:cBhvr>
                                        <p:cTn id="2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anim calcmode="lin" valueType="num">
                                      <p:cBhvr>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Users\ajmetz.AD\AppData\Local\Microsoft\Windows\Temporary Internet Files\Content.IE5\ND6I24JK\MP90043926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621" y="2113707"/>
            <a:ext cx="2878142" cy="245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289560" y="1196341"/>
            <a:ext cx="8652380" cy="3424394"/>
          </a:xfrm>
        </p:spPr>
        <p:txBody>
          <a:bodyPr>
            <a:normAutofit fontScale="70000" lnSpcReduction="20000"/>
          </a:bodyPr>
          <a:lstStyle/>
          <a:p>
            <a:pPr>
              <a:spcBef>
                <a:spcPts val="750"/>
              </a:spcBef>
            </a:pPr>
            <a:r>
              <a:rPr lang="en-US" dirty="0"/>
              <a:t>May have larger membership</a:t>
            </a:r>
          </a:p>
          <a:p>
            <a:pPr>
              <a:spcBef>
                <a:spcPts val="750"/>
              </a:spcBef>
            </a:pPr>
            <a:r>
              <a:rPr lang="en-US" dirty="0"/>
              <a:t>Include members from across the community coalition or system</a:t>
            </a:r>
          </a:p>
          <a:p>
            <a:pPr>
              <a:spcBef>
                <a:spcPts val="750"/>
              </a:spcBef>
            </a:pPr>
            <a:r>
              <a:rPr lang="en-US" dirty="0"/>
              <a:t>Design teams (supporting cross-system functions) have cross-team expertise in:</a:t>
            </a:r>
          </a:p>
          <a:p>
            <a:pPr lvl="1">
              <a:spcBef>
                <a:spcPts val="750"/>
              </a:spcBef>
            </a:pPr>
            <a:r>
              <a:rPr lang="en-US" b="1" dirty="0"/>
              <a:t>What’s happening </a:t>
            </a:r>
            <a:r>
              <a:rPr lang="en-US" dirty="0"/>
              <a:t>with day-to-day management 	                                                              of implementation across the coalition</a:t>
            </a:r>
          </a:p>
          <a:p>
            <a:pPr lvl="1">
              <a:spcBef>
                <a:spcPts val="750"/>
              </a:spcBef>
            </a:pPr>
            <a:r>
              <a:rPr lang="en-US" dirty="0"/>
              <a:t>The community’s network of </a:t>
            </a:r>
            <a:r>
              <a:rPr lang="en-US" b="1" dirty="0"/>
              <a:t>service agencies </a:t>
            </a:r>
            <a:r>
              <a:rPr lang="en-US" dirty="0"/>
              <a:t>			                                                       </a:t>
            </a:r>
            <a:r>
              <a:rPr lang="en-US" b="1" dirty="0"/>
              <a:t>and leaders</a:t>
            </a:r>
          </a:p>
          <a:p>
            <a:pPr lvl="1">
              <a:spcBef>
                <a:spcPts val="750"/>
              </a:spcBef>
            </a:pPr>
            <a:r>
              <a:rPr lang="en-US" dirty="0"/>
              <a:t>The community’s portfolio of </a:t>
            </a:r>
            <a:r>
              <a:rPr lang="en-US" b="1" dirty="0"/>
              <a:t>priority initiatives </a:t>
            </a:r>
            <a:r>
              <a:rPr lang="en-US" dirty="0"/>
              <a:t>			                                                       and system of </a:t>
            </a:r>
            <a:r>
              <a:rPr lang="en-US" b="1" dirty="0"/>
              <a:t>Triple P programs</a:t>
            </a:r>
          </a:p>
          <a:p>
            <a:pPr lvl="1">
              <a:spcBef>
                <a:spcPts val="750"/>
              </a:spcBef>
            </a:pPr>
            <a:r>
              <a:rPr lang="en-US" b="1" dirty="0"/>
              <a:t>Adaptive leadership </a:t>
            </a:r>
            <a:r>
              <a:rPr lang="en-US" dirty="0"/>
              <a:t>and problem-solving</a:t>
            </a:r>
          </a:p>
          <a:p>
            <a:pPr lvl="1">
              <a:spcBef>
                <a:spcPts val="750"/>
              </a:spcBef>
            </a:pPr>
            <a:r>
              <a:rPr lang="en-US" dirty="0"/>
              <a:t>System </a:t>
            </a:r>
            <a:r>
              <a:rPr lang="en-US" b="1" dirty="0"/>
              <a:t>policy and practice design</a:t>
            </a:r>
          </a:p>
          <a:p>
            <a:pPr lvl="1">
              <a:spcBef>
                <a:spcPts val="750"/>
              </a:spcBef>
            </a:pPr>
            <a:r>
              <a:rPr lang="en-US" b="1" dirty="0"/>
              <a:t>Communications</a:t>
            </a:r>
          </a:p>
        </p:txBody>
      </p:sp>
      <p:sp>
        <p:nvSpPr>
          <p:cNvPr id="2" name="Title 1"/>
          <p:cNvSpPr>
            <a:spLocks noGrp="1"/>
          </p:cNvSpPr>
          <p:nvPr>
            <p:ph type="title"/>
          </p:nvPr>
        </p:nvSpPr>
        <p:spPr/>
        <p:txBody>
          <a:bodyPr>
            <a:normAutofit fontScale="90000"/>
          </a:bodyPr>
          <a:lstStyle/>
          <a:p>
            <a:r>
              <a:rPr lang="en-US" sz="3200" dirty="0"/>
              <a:t>Considerations and Core Competencies within Design Teams</a:t>
            </a:r>
          </a:p>
        </p:txBody>
      </p:sp>
      <p:sp>
        <p:nvSpPr>
          <p:cNvPr id="5" name="Slide Number Placeholder 1"/>
          <p:cNvSpPr>
            <a:spLocks noGrp="1"/>
          </p:cNvSpPr>
          <p:nvPr>
            <p:ph type="sldNum" sz="quarter" idx="12"/>
          </p:nvPr>
        </p:nvSpPr>
        <p:spPr/>
        <p:txBody>
          <a:bodyPr/>
          <a:lstStyle/>
          <a:p>
            <a:fld id="{5F67DB42-FDAA-45D6-9E3C-E62AAF5EAA3A}" type="slidenum">
              <a:rPr lang="en-US" smtClean="0"/>
              <a:pPr/>
              <a:t>28</a:t>
            </a:fld>
            <a:endParaRPr lang="en-US"/>
          </a:p>
        </p:txBody>
      </p:sp>
    </p:spTree>
    <p:extLst>
      <p:ext uri="{BB962C8B-B14F-4D97-AF65-F5344CB8AC3E}">
        <p14:creationId xmlns:p14="http://schemas.microsoft.com/office/powerpoint/2010/main" val="87545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anim calcmode="lin" valueType="num">
                                      <p:cBhvr>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anim calcmode="lin" valueType="num">
                                      <p:cBhvr>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anim calcmode="lin" valueType="num">
                                      <p:cBhvr>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anim calcmode="lin" valueType="num">
                                      <p:cBhvr>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anim calcmode="lin" valueType="num">
                                      <p:cBhvr>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sk Leadersh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783" y="1977823"/>
            <a:ext cx="3076720" cy="1757257"/>
          </a:xfrm>
          <a:prstGeom prst="rect">
            <a:avLst/>
          </a:prstGeom>
        </p:spPr>
      </p:pic>
      <p:sp>
        <p:nvSpPr>
          <p:cNvPr id="2" name="Title 1"/>
          <p:cNvSpPr>
            <a:spLocks noGrp="1"/>
          </p:cNvSpPr>
          <p:nvPr>
            <p:ph type="title"/>
          </p:nvPr>
        </p:nvSpPr>
        <p:spPr/>
        <p:txBody>
          <a:bodyPr>
            <a:normAutofit fontScale="90000"/>
          </a:bodyPr>
          <a:lstStyle/>
          <a:p>
            <a:r>
              <a:rPr lang="en-US" sz="3200" dirty="0"/>
              <a:t>Considerations and Core Competencies within Leadership Teams</a:t>
            </a:r>
          </a:p>
        </p:txBody>
      </p:sp>
      <p:sp>
        <p:nvSpPr>
          <p:cNvPr id="3" name="Content Placeholder 2"/>
          <p:cNvSpPr>
            <a:spLocks noGrp="1"/>
          </p:cNvSpPr>
          <p:nvPr>
            <p:ph idx="1"/>
          </p:nvPr>
        </p:nvSpPr>
        <p:spPr>
          <a:xfrm>
            <a:off x="289560" y="1196341"/>
            <a:ext cx="8533219" cy="3511052"/>
          </a:xfrm>
        </p:spPr>
        <p:txBody>
          <a:bodyPr>
            <a:normAutofit fontScale="77500" lnSpcReduction="20000"/>
          </a:bodyPr>
          <a:lstStyle/>
          <a:p>
            <a:pPr>
              <a:spcBef>
                <a:spcPts val="750"/>
              </a:spcBef>
            </a:pPr>
            <a:r>
              <a:rPr lang="en-US" dirty="0"/>
              <a:t>Usually includes agency leaders with executive authority over Triple P</a:t>
            </a:r>
          </a:p>
          <a:p>
            <a:pPr>
              <a:spcBef>
                <a:spcPts val="750"/>
              </a:spcBef>
            </a:pPr>
            <a:r>
              <a:rPr lang="en-US" dirty="0"/>
              <a:t>Leadership teams (supporting executive functions) have cross-team abilities for:</a:t>
            </a:r>
          </a:p>
          <a:p>
            <a:pPr lvl="1">
              <a:spcBef>
                <a:spcPts val="750"/>
              </a:spcBef>
            </a:pPr>
            <a:r>
              <a:rPr lang="en-US" b="1" dirty="0"/>
              <a:t>Adaptive leadership</a:t>
            </a:r>
          </a:p>
          <a:p>
            <a:pPr lvl="1">
              <a:spcBef>
                <a:spcPts val="750"/>
              </a:spcBef>
            </a:pPr>
            <a:r>
              <a:rPr lang="en-US" b="1" dirty="0"/>
              <a:t>Innovation</a:t>
            </a:r>
            <a:r>
              <a:rPr lang="en-US" dirty="0"/>
              <a:t> and ongoing learning</a:t>
            </a:r>
          </a:p>
          <a:p>
            <a:pPr lvl="1">
              <a:spcBef>
                <a:spcPts val="750"/>
              </a:spcBef>
            </a:pPr>
            <a:r>
              <a:rPr lang="en-US" dirty="0"/>
              <a:t>Strong </a:t>
            </a:r>
            <a:r>
              <a:rPr lang="en-US" b="1" dirty="0"/>
              <a:t>communication</a:t>
            </a:r>
            <a:r>
              <a:rPr lang="en-US" dirty="0"/>
              <a:t> of vision and 	  		                                        mission</a:t>
            </a:r>
          </a:p>
          <a:p>
            <a:pPr lvl="1">
              <a:spcBef>
                <a:spcPts val="750"/>
              </a:spcBef>
            </a:pPr>
            <a:r>
              <a:rPr lang="en-US" b="1" dirty="0"/>
              <a:t>Social modeling</a:t>
            </a:r>
          </a:p>
          <a:p>
            <a:pPr lvl="1">
              <a:spcBef>
                <a:spcPts val="750"/>
              </a:spcBef>
            </a:pPr>
            <a:r>
              <a:rPr lang="en-US" b="1" dirty="0"/>
              <a:t>Recognition</a:t>
            </a:r>
            <a:r>
              <a:rPr lang="en-US" dirty="0"/>
              <a:t> and </a:t>
            </a:r>
            <a:r>
              <a:rPr lang="en-US" b="1" dirty="0"/>
              <a:t>compassion</a:t>
            </a:r>
          </a:p>
          <a:p>
            <a:pPr lvl="1">
              <a:spcBef>
                <a:spcPts val="750"/>
              </a:spcBef>
            </a:pPr>
            <a:r>
              <a:rPr lang="en-US" b="1" dirty="0"/>
              <a:t>Teaming </a:t>
            </a:r>
            <a:r>
              <a:rPr lang="en-US" dirty="0"/>
              <a:t>with those leading Triple P implementation work </a:t>
            </a:r>
          </a:p>
          <a:p>
            <a:pPr lvl="1">
              <a:spcBef>
                <a:spcPts val="750"/>
              </a:spcBef>
            </a:pPr>
            <a:r>
              <a:rPr lang="en-US" b="1" dirty="0"/>
              <a:t>Partnering </a:t>
            </a:r>
            <a:r>
              <a:rPr lang="en-US" dirty="0"/>
              <a:t>with system and community partners</a:t>
            </a:r>
          </a:p>
        </p:txBody>
      </p:sp>
      <p:sp>
        <p:nvSpPr>
          <p:cNvPr id="5" name="Slide Number Placeholder 1"/>
          <p:cNvSpPr>
            <a:spLocks noGrp="1"/>
          </p:cNvSpPr>
          <p:nvPr>
            <p:ph type="sldNum" sz="quarter" idx="12"/>
          </p:nvPr>
        </p:nvSpPr>
        <p:spPr/>
        <p:txBody>
          <a:bodyPr/>
          <a:lstStyle/>
          <a:p>
            <a:fld id="{5F67DB42-FDAA-45D6-9E3C-E62AAF5EAA3A}" type="slidenum">
              <a:rPr lang="en-US" smtClean="0"/>
              <a:pPr/>
              <a:t>29</a:t>
            </a:fld>
            <a:endParaRPr lang="en-US"/>
          </a:p>
        </p:txBody>
      </p:sp>
    </p:spTree>
    <p:extLst>
      <p:ext uri="{BB962C8B-B14F-4D97-AF65-F5344CB8AC3E}">
        <p14:creationId xmlns:p14="http://schemas.microsoft.com/office/powerpoint/2010/main" val="170514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anim calcmode="lin" valueType="num">
                                      <p:cBhvr>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anim calcmode="lin" valueType="num">
                                      <p:cBhvr>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anim calcmode="lin" valueType="num">
                                      <p:cBhvr>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anim calcmode="lin" valueType="num">
                                      <p:cBhvr>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anim calcmode="lin" valueType="num">
                                      <p:cBhvr>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768" y="375920"/>
            <a:ext cx="7192465" cy="3878990"/>
          </a:xfrm>
          <a:prstGeom prst="round2DiagRect">
            <a:avLst/>
          </a:prstGeom>
          <a:solidFill>
            <a:schemeClr val="accent3">
              <a:alpha val="80000"/>
            </a:schemeClr>
          </a:solidFill>
        </p:spPr>
        <p:txBody>
          <a:bodyPr/>
          <a:lstStyle/>
          <a:p>
            <a:r>
              <a:rPr lang="en-US" b="1" dirty="0"/>
              <a:t>Why is this important?</a:t>
            </a:r>
          </a:p>
        </p:txBody>
      </p:sp>
      <p:sp>
        <p:nvSpPr>
          <p:cNvPr id="4" name="Slide Number Placeholder 3"/>
          <p:cNvSpPr>
            <a:spLocks noGrp="1"/>
          </p:cNvSpPr>
          <p:nvPr>
            <p:ph type="sldNum" sz="quarter" idx="12"/>
          </p:nvPr>
        </p:nvSpPr>
        <p:spPr/>
        <p:txBody>
          <a:bodyPr/>
          <a:lstStyle/>
          <a:p>
            <a:fld id="{26D31FA6-A05C-A742-B6C3-5531699466D4}" type="slidenum">
              <a:rPr lang="en-US" smtClean="0"/>
              <a:t>3</a:t>
            </a:fld>
            <a:endParaRPr lang="en-US" dirty="0"/>
          </a:p>
        </p:txBody>
      </p:sp>
    </p:spTree>
    <p:extLst>
      <p:ext uri="{BB962C8B-B14F-4D97-AF65-F5344CB8AC3E}">
        <p14:creationId xmlns:p14="http://schemas.microsoft.com/office/powerpoint/2010/main" val="172666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768" y="375920"/>
            <a:ext cx="7192465" cy="3878990"/>
          </a:xfrm>
          <a:prstGeom prst="round2DiagRect">
            <a:avLst/>
          </a:prstGeom>
          <a:solidFill>
            <a:schemeClr val="accent3">
              <a:alpha val="80000"/>
            </a:schemeClr>
          </a:solidFill>
        </p:spPr>
        <p:txBody>
          <a:bodyPr/>
          <a:lstStyle/>
          <a:p>
            <a:r>
              <a:rPr lang="en-US" b="1" dirty="0"/>
              <a:t>Tools in the Bag for Team Structures:</a:t>
            </a:r>
            <a:br>
              <a:rPr lang="en-US" b="1" dirty="0"/>
            </a:br>
            <a:r>
              <a:rPr lang="en-US" dirty="0"/>
              <a:t>Terms of Reference &amp; </a:t>
            </a:r>
            <a:br>
              <a:rPr lang="en-US" dirty="0"/>
            </a:br>
            <a:r>
              <a:rPr lang="en-US" dirty="0"/>
              <a:t>Linking Communication Protocols</a:t>
            </a:r>
          </a:p>
        </p:txBody>
      </p:sp>
      <p:sp>
        <p:nvSpPr>
          <p:cNvPr id="4" name="Slide Number Placeholder 3"/>
          <p:cNvSpPr>
            <a:spLocks noGrp="1"/>
          </p:cNvSpPr>
          <p:nvPr>
            <p:ph type="sldNum" sz="quarter" idx="12"/>
          </p:nvPr>
        </p:nvSpPr>
        <p:spPr/>
        <p:txBody>
          <a:bodyPr/>
          <a:lstStyle/>
          <a:p>
            <a:fld id="{26D31FA6-A05C-A742-B6C3-5531699466D4}" type="slidenum">
              <a:rPr lang="en-US" smtClean="0"/>
              <a:t>30</a:t>
            </a:fld>
            <a:endParaRPr lang="en-US" dirty="0"/>
          </a:p>
        </p:txBody>
      </p:sp>
    </p:spTree>
    <p:extLst>
      <p:ext uri="{BB962C8B-B14F-4D97-AF65-F5344CB8AC3E}">
        <p14:creationId xmlns:p14="http://schemas.microsoft.com/office/powerpoint/2010/main" val="10822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mj-lt"/>
                <a:cs typeface="Perpetua"/>
              </a:rPr>
              <a:t>A written organizational document that creates alignment, structure, and transparency</a:t>
            </a:r>
          </a:p>
          <a:p>
            <a:r>
              <a:rPr lang="en-US" sz="2400" dirty="0">
                <a:latin typeface="+mj-lt"/>
                <a:cs typeface="Perpetua"/>
              </a:rPr>
              <a:t>Similar concepts: </a:t>
            </a:r>
          </a:p>
          <a:p>
            <a:pPr lvl="1"/>
            <a:r>
              <a:rPr lang="en-US" sz="2000" dirty="0">
                <a:latin typeface="+mj-lt"/>
                <a:cs typeface="Perpetua"/>
              </a:rPr>
              <a:t>MOU</a:t>
            </a:r>
          </a:p>
          <a:p>
            <a:pPr lvl="1"/>
            <a:r>
              <a:rPr lang="en-US" sz="2000" dirty="0">
                <a:latin typeface="+mj-lt"/>
                <a:cs typeface="Perpetua"/>
              </a:rPr>
              <a:t>MOA</a:t>
            </a:r>
          </a:p>
          <a:p>
            <a:pPr lvl="1"/>
            <a:r>
              <a:rPr lang="en-US" sz="2000" dirty="0">
                <a:latin typeface="+mj-lt"/>
                <a:cs typeface="Perpetua"/>
              </a:rPr>
              <a:t>Charter</a:t>
            </a:r>
          </a:p>
        </p:txBody>
      </p:sp>
      <p:pic>
        <p:nvPicPr>
          <p:cNvPr id="7" name="Picture 6"/>
          <p:cNvPicPr>
            <a:picLocks noChangeAspect="1"/>
          </p:cNvPicPr>
          <p:nvPr/>
        </p:nvPicPr>
        <p:blipFill rotWithShape="1">
          <a:blip r:embed="rId3"/>
          <a:srcRect l="8986" t="8364" r="9039" b="23785"/>
          <a:stretch/>
        </p:blipFill>
        <p:spPr>
          <a:xfrm>
            <a:off x="3439445" y="2083242"/>
            <a:ext cx="4681782" cy="2483971"/>
          </a:xfrm>
          <a:prstGeom prst="rect">
            <a:avLst/>
          </a:prstGeom>
          <a:ln>
            <a:solidFill>
              <a:schemeClr val="tx1"/>
            </a:solidFill>
          </a:ln>
        </p:spPr>
      </p:pic>
      <p:sp>
        <p:nvSpPr>
          <p:cNvPr id="4" name="Title 3"/>
          <p:cNvSpPr>
            <a:spLocks noGrp="1"/>
          </p:cNvSpPr>
          <p:nvPr>
            <p:ph type="title"/>
          </p:nvPr>
        </p:nvSpPr>
        <p:spPr/>
        <p:txBody>
          <a:bodyPr/>
          <a:lstStyle/>
          <a:p>
            <a:r>
              <a:rPr lang="en-US" dirty="0"/>
              <a:t>Terms of Reference</a:t>
            </a:r>
          </a:p>
        </p:txBody>
      </p:sp>
      <p:sp>
        <p:nvSpPr>
          <p:cNvPr id="2" name="Slide Number Placeholder 1"/>
          <p:cNvSpPr>
            <a:spLocks noGrp="1"/>
          </p:cNvSpPr>
          <p:nvPr>
            <p:ph type="sldNum" sz="quarter" idx="12"/>
          </p:nvPr>
        </p:nvSpPr>
        <p:spPr/>
        <p:txBody>
          <a:bodyPr/>
          <a:lstStyle/>
          <a:p>
            <a:fld id="{5F67DB42-FDAA-45D6-9E3C-E62AAF5EAA3A}" type="slidenum">
              <a:rPr lang="en-US" smtClean="0"/>
              <a:pPr/>
              <a:t>31</a:t>
            </a:fld>
            <a:endParaRPr lang="en-US"/>
          </a:p>
        </p:txBody>
      </p:sp>
    </p:spTree>
    <p:extLst>
      <p:ext uri="{BB962C8B-B14F-4D97-AF65-F5344CB8AC3E}">
        <p14:creationId xmlns:p14="http://schemas.microsoft.com/office/powerpoint/2010/main" val="394094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Terms of Reference Ensure…</a:t>
            </a:r>
          </a:p>
        </p:txBody>
      </p:sp>
      <p:sp>
        <p:nvSpPr>
          <p:cNvPr id="3" name="Content Placeholder 2"/>
          <p:cNvSpPr>
            <a:spLocks noGrp="1"/>
          </p:cNvSpPr>
          <p:nvPr>
            <p:ph idx="1"/>
          </p:nvPr>
        </p:nvSpPr>
        <p:spPr/>
        <p:txBody>
          <a:bodyPr>
            <a:normAutofit/>
          </a:bodyPr>
          <a:lstStyle/>
          <a:p>
            <a:r>
              <a:rPr lang="en-US" sz="2400" dirty="0">
                <a:latin typeface="+mj-lt"/>
                <a:cs typeface="Perpetua"/>
              </a:rPr>
              <a:t>Clarity of the </a:t>
            </a:r>
            <a:r>
              <a:rPr lang="en-US" sz="2400" u="sng" dirty="0">
                <a:latin typeface="+mj-lt"/>
                <a:cs typeface="Perpetua"/>
              </a:rPr>
              <a:t>role of the team</a:t>
            </a:r>
            <a:r>
              <a:rPr lang="en-US" sz="2400" dirty="0">
                <a:latin typeface="+mj-lt"/>
                <a:cs typeface="Perpetua"/>
              </a:rPr>
              <a:t> and </a:t>
            </a:r>
            <a:r>
              <a:rPr lang="en-US" sz="2400" u="sng" dirty="0">
                <a:latin typeface="+mj-lt"/>
                <a:cs typeface="Perpetua"/>
              </a:rPr>
              <a:t>membership</a:t>
            </a:r>
          </a:p>
          <a:p>
            <a:r>
              <a:rPr lang="en-US" sz="2400" dirty="0">
                <a:latin typeface="+mj-lt"/>
                <a:cs typeface="Perpetua"/>
              </a:rPr>
              <a:t>Agreed-upon </a:t>
            </a:r>
            <a:r>
              <a:rPr lang="en-US" sz="2400" u="sng" dirty="0">
                <a:latin typeface="+mj-lt"/>
                <a:cs typeface="Perpetua"/>
              </a:rPr>
              <a:t>objectives</a:t>
            </a:r>
            <a:r>
              <a:rPr lang="en-US" sz="2400" dirty="0">
                <a:latin typeface="+mj-lt"/>
                <a:cs typeface="Perpetua"/>
              </a:rPr>
              <a:t> and </a:t>
            </a:r>
            <a:r>
              <a:rPr lang="en-US" sz="2400" u="sng" dirty="0">
                <a:latin typeface="+mj-lt"/>
                <a:cs typeface="Perpetua"/>
              </a:rPr>
              <a:t>ways of work</a:t>
            </a:r>
          </a:p>
          <a:p>
            <a:r>
              <a:rPr lang="en-US" sz="2400" u="sng" dirty="0">
                <a:latin typeface="+mj-lt"/>
                <a:cs typeface="Perpetua"/>
              </a:rPr>
              <a:t>Time</a:t>
            </a:r>
            <a:r>
              <a:rPr lang="en-US" sz="2400" dirty="0">
                <a:latin typeface="+mj-lt"/>
                <a:cs typeface="Perpetua"/>
              </a:rPr>
              <a:t> to work and meet </a:t>
            </a:r>
          </a:p>
          <a:p>
            <a:r>
              <a:rPr lang="en-US" sz="2400" dirty="0">
                <a:latin typeface="+mj-lt"/>
                <a:cs typeface="Perpetua"/>
              </a:rPr>
              <a:t>Timely </a:t>
            </a:r>
            <a:r>
              <a:rPr lang="en-US" sz="2400" u="sng" dirty="0">
                <a:latin typeface="+mj-lt"/>
                <a:cs typeface="Perpetua"/>
              </a:rPr>
              <a:t>access to data</a:t>
            </a:r>
            <a:r>
              <a:rPr lang="en-US" sz="2400" dirty="0">
                <a:latin typeface="+mj-lt"/>
                <a:cs typeface="Perpetua"/>
              </a:rPr>
              <a:t> about child and family outcomes and implementation outcomes</a:t>
            </a:r>
            <a:r>
              <a:rPr lang="en-US" sz="1600" dirty="0">
                <a:latin typeface="+mj-lt"/>
                <a:cs typeface="Perpetua"/>
              </a:rPr>
              <a:t> (e.g., fidelity, reach, feasibility, </a:t>
            </a:r>
            <a:r>
              <a:rPr lang="en-US" sz="1600" dirty="0" err="1">
                <a:latin typeface="+mj-lt"/>
                <a:cs typeface="Perpetua"/>
              </a:rPr>
              <a:t>etc</a:t>
            </a:r>
            <a:r>
              <a:rPr lang="en-US" sz="1600" dirty="0">
                <a:latin typeface="+mj-lt"/>
                <a:cs typeface="Perpetua"/>
              </a:rPr>
              <a:t>…)</a:t>
            </a:r>
            <a:endParaRPr lang="en-US" sz="2400" dirty="0">
              <a:latin typeface="+mj-lt"/>
              <a:cs typeface="Perpetua"/>
            </a:endParaRPr>
          </a:p>
          <a:p>
            <a:r>
              <a:rPr lang="en-US" sz="2400" u="sng" dirty="0">
                <a:latin typeface="+mj-lt"/>
                <a:cs typeface="Perpetua"/>
              </a:rPr>
              <a:t>Communication links</a:t>
            </a:r>
            <a:r>
              <a:rPr lang="en-US" sz="2400" dirty="0">
                <a:latin typeface="+mj-lt"/>
                <a:cs typeface="Perpetua"/>
              </a:rPr>
              <a:t> with leaders and other implementation teams and support structures </a:t>
            </a:r>
            <a:r>
              <a:rPr lang="en-US" sz="1600" dirty="0">
                <a:latin typeface="+mj-lt"/>
                <a:cs typeface="Perpetua"/>
              </a:rPr>
              <a:t>(e.g., other implementation teams across the coalition, community partners, recruitment and selection committees, Triple P America, community Triple P coaches, local evaluators)</a:t>
            </a:r>
            <a:endParaRPr lang="en-US" sz="1200" dirty="0">
              <a:latin typeface="+mj-lt"/>
              <a:cs typeface="Perpetua"/>
            </a:endParaRPr>
          </a:p>
        </p:txBody>
      </p:sp>
      <p:sp>
        <p:nvSpPr>
          <p:cNvPr id="2" name="Slide Number Placeholder 1"/>
          <p:cNvSpPr>
            <a:spLocks noGrp="1"/>
          </p:cNvSpPr>
          <p:nvPr>
            <p:ph type="sldNum" sz="quarter" idx="12"/>
          </p:nvPr>
        </p:nvSpPr>
        <p:spPr/>
        <p:txBody>
          <a:bodyPr/>
          <a:lstStyle/>
          <a:p>
            <a:fld id="{5F67DB42-FDAA-45D6-9E3C-E62AAF5EAA3A}" type="slidenum">
              <a:rPr lang="en-US" smtClean="0"/>
              <a:pPr/>
              <a:t>32</a:t>
            </a:fld>
            <a:endParaRPr lang="en-US"/>
          </a:p>
        </p:txBody>
      </p:sp>
    </p:spTree>
    <p:extLst>
      <p:ext uri="{BB962C8B-B14F-4D97-AF65-F5344CB8AC3E}">
        <p14:creationId xmlns:p14="http://schemas.microsoft.com/office/powerpoint/2010/main" val="33385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NCIC-TP Implementation Support (2017)</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13354398"/>
              </p:ext>
            </p:extLst>
          </p:nvPr>
        </p:nvGraphicFramePr>
        <p:xfrm>
          <a:off x="380998" y="984250"/>
          <a:ext cx="8367216" cy="4079240"/>
        </p:xfrm>
        <a:graphic>
          <a:graphicData uri="http://schemas.openxmlformats.org/drawingml/2006/table">
            <a:tbl>
              <a:tblPr firstRow="1" bandRow="1">
                <a:tableStyleId>{5C22544A-7EE6-4342-B048-85BDC9FD1C3A}</a:tableStyleId>
              </a:tblPr>
              <a:tblGrid>
                <a:gridCol w="2293963">
                  <a:extLst>
                    <a:ext uri="{9D8B030D-6E8A-4147-A177-3AD203B41FA5}">
                      <a16:colId xmlns:a16="http://schemas.microsoft.com/office/drawing/2014/main" val="3760304936"/>
                    </a:ext>
                  </a:extLst>
                </a:gridCol>
                <a:gridCol w="6073253">
                  <a:extLst>
                    <a:ext uri="{9D8B030D-6E8A-4147-A177-3AD203B41FA5}">
                      <a16:colId xmlns:a16="http://schemas.microsoft.com/office/drawing/2014/main" val="2716403207"/>
                    </a:ext>
                  </a:extLst>
                </a:gridCol>
              </a:tblGrid>
              <a:tr h="370840">
                <a:tc>
                  <a:txBody>
                    <a:bodyPr/>
                    <a:lstStyle/>
                    <a:p>
                      <a:r>
                        <a:rPr lang="en-US" dirty="0"/>
                        <a:t>Component</a:t>
                      </a:r>
                    </a:p>
                  </a:txBody>
                  <a:tcPr>
                    <a:solidFill>
                      <a:srgbClr val="C00000"/>
                    </a:solidFill>
                  </a:tcPr>
                </a:tc>
                <a:tc>
                  <a:txBody>
                    <a:bodyPr/>
                    <a:lstStyle/>
                    <a:p>
                      <a:r>
                        <a:rPr lang="en-US" dirty="0"/>
                        <a:t>Guiding Questions</a:t>
                      </a:r>
                    </a:p>
                  </a:txBody>
                  <a:tcPr>
                    <a:solidFill>
                      <a:srgbClr val="C00000"/>
                    </a:solidFill>
                  </a:tcPr>
                </a:tc>
                <a:extLst>
                  <a:ext uri="{0D108BD9-81ED-4DB2-BD59-A6C34878D82A}">
                    <a16:rowId xmlns:a16="http://schemas.microsoft.com/office/drawing/2014/main" val="2484337871"/>
                  </a:ext>
                </a:extLst>
              </a:tr>
              <a:tr h="370840">
                <a:tc>
                  <a:txBody>
                    <a:bodyPr/>
                    <a:lstStyle/>
                    <a:p>
                      <a:r>
                        <a:rPr lang="en-US" sz="1600" dirty="0"/>
                        <a:t>Vision</a:t>
                      </a:r>
                    </a:p>
                  </a:txBody>
                  <a:tcPr/>
                </a:tc>
                <a:tc>
                  <a:txBody>
                    <a:bodyPr/>
                    <a:lstStyle/>
                    <a:p>
                      <a:r>
                        <a:rPr lang="en-US" sz="1600" dirty="0"/>
                        <a:t>What would success of Triple P implementation look like?</a:t>
                      </a:r>
                    </a:p>
                  </a:txBody>
                  <a:tcPr/>
                </a:tc>
                <a:extLst>
                  <a:ext uri="{0D108BD9-81ED-4DB2-BD59-A6C34878D82A}">
                    <a16:rowId xmlns:a16="http://schemas.microsoft.com/office/drawing/2014/main" val="577066904"/>
                  </a:ext>
                </a:extLst>
              </a:tr>
              <a:tr h="370840">
                <a:tc>
                  <a:txBody>
                    <a:bodyPr/>
                    <a:lstStyle/>
                    <a:p>
                      <a:r>
                        <a:rPr lang="en-US" sz="1600" dirty="0"/>
                        <a:t>Mission</a:t>
                      </a:r>
                    </a:p>
                  </a:txBody>
                  <a:tcPr/>
                </a:tc>
                <a:tc>
                  <a:txBody>
                    <a:bodyPr/>
                    <a:lstStyle/>
                    <a:p>
                      <a:r>
                        <a:rPr lang="en-US" sz="1600" dirty="0"/>
                        <a:t>What is </a:t>
                      </a:r>
                      <a:r>
                        <a:rPr lang="en-US" sz="1600" i="1" dirty="0"/>
                        <a:t>this</a:t>
                      </a:r>
                      <a:r>
                        <a:rPr lang="en-US" sz="1600" dirty="0"/>
                        <a:t> Team’s role in getting to the Vision?</a:t>
                      </a:r>
                    </a:p>
                  </a:txBody>
                  <a:tcPr/>
                </a:tc>
                <a:extLst>
                  <a:ext uri="{0D108BD9-81ED-4DB2-BD59-A6C34878D82A}">
                    <a16:rowId xmlns:a16="http://schemas.microsoft.com/office/drawing/2014/main" val="1899919249"/>
                  </a:ext>
                </a:extLst>
              </a:tr>
              <a:tr h="370840">
                <a:tc>
                  <a:txBody>
                    <a:bodyPr/>
                    <a:lstStyle/>
                    <a:p>
                      <a:r>
                        <a:rPr lang="en-US" sz="1600" dirty="0"/>
                        <a:t>Objectives/Functions</a:t>
                      </a:r>
                    </a:p>
                  </a:txBody>
                  <a:tcPr/>
                </a:tc>
                <a:tc>
                  <a:txBody>
                    <a:bodyPr/>
                    <a:lstStyle/>
                    <a:p>
                      <a:r>
                        <a:rPr lang="en-US" sz="1600" i="1" dirty="0"/>
                        <a:t>[often informed by Leadership</a:t>
                      </a:r>
                      <a:r>
                        <a:rPr lang="en-US" sz="1600" i="1" baseline="0" dirty="0"/>
                        <a:t> &amp; Management functions]</a:t>
                      </a:r>
                      <a:endParaRPr lang="en-US" sz="1600" i="1" dirty="0"/>
                    </a:p>
                  </a:txBody>
                  <a:tcPr/>
                </a:tc>
                <a:extLst>
                  <a:ext uri="{0D108BD9-81ED-4DB2-BD59-A6C34878D82A}">
                    <a16:rowId xmlns:a16="http://schemas.microsoft.com/office/drawing/2014/main" val="3486283890"/>
                  </a:ext>
                </a:extLst>
              </a:tr>
              <a:tr h="370840">
                <a:tc>
                  <a:txBody>
                    <a:bodyPr/>
                    <a:lstStyle/>
                    <a:p>
                      <a:r>
                        <a:rPr lang="en-US" sz="1600" dirty="0"/>
                        <a:t>Values</a:t>
                      </a:r>
                      <a:r>
                        <a:rPr lang="en-US" sz="1600" baseline="0" dirty="0"/>
                        <a:t> &amp; Principles</a:t>
                      </a:r>
                      <a:endParaRPr lang="en-US" sz="1600" dirty="0"/>
                    </a:p>
                  </a:txBody>
                  <a:tcPr/>
                </a:tc>
                <a:tc>
                  <a:txBody>
                    <a:bodyPr/>
                    <a:lstStyle/>
                    <a:p>
                      <a:r>
                        <a:rPr lang="en-US" sz="1600" dirty="0"/>
                        <a:t>What informs how </a:t>
                      </a:r>
                      <a:r>
                        <a:rPr lang="en-US" sz="1600" i="1" dirty="0"/>
                        <a:t>this</a:t>
                      </a:r>
                      <a:r>
                        <a:rPr lang="en-US" sz="1600" dirty="0"/>
                        <a:t> Team works together?</a:t>
                      </a:r>
                    </a:p>
                  </a:txBody>
                  <a:tcPr/>
                </a:tc>
                <a:extLst>
                  <a:ext uri="{0D108BD9-81ED-4DB2-BD59-A6C34878D82A}">
                    <a16:rowId xmlns:a16="http://schemas.microsoft.com/office/drawing/2014/main" val="3196890430"/>
                  </a:ext>
                </a:extLst>
              </a:tr>
              <a:tr h="370840">
                <a:tc>
                  <a:txBody>
                    <a:bodyPr/>
                    <a:lstStyle/>
                    <a:p>
                      <a:r>
                        <a:rPr lang="en-US" sz="1600" dirty="0"/>
                        <a:t>Characteristics</a:t>
                      </a:r>
                    </a:p>
                  </a:txBody>
                  <a:tcPr/>
                </a:tc>
                <a:tc>
                  <a:txBody>
                    <a:bodyPr/>
                    <a:lstStyle/>
                    <a:p>
                      <a:r>
                        <a:rPr lang="en-US" sz="1600" dirty="0"/>
                        <a:t>What core competencies are</a:t>
                      </a:r>
                      <a:r>
                        <a:rPr lang="en-US" sz="1600" baseline="0" dirty="0"/>
                        <a:t> needed for </a:t>
                      </a:r>
                      <a:r>
                        <a:rPr lang="en-US" sz="1600" i="1" baseline="0" dirty="0"/>
                        <a:t>this</a:t>
                      </a:r>
                      <a:r>
                        <a:rPr lang="en-US" sz="1600" baseline="0" dirty="0"/>
                        <a:t> Team’s work?</a:t>
                      </a:r>
                      <a:endParaRPr lang="en-US" sz="1600" dirty="0"/>
                    </a:p>
                  </a:txBody>
                  <a:tcPr/>
                </a:tc>
                <a:extLst>
                  <a:ext uri="{0D108BD9-81ED-4DB2-BD59-A6C34878D82A}">
                    <a16:rowId xmlns:a16="http://schemas.microsoft.com/office/drawing/2014/main" val="1888825456"/>
                  </a:ext>
                </a:extLst>
              </a:tr>
              <a:tr h="370840">
                <a:tc>
                  <a:txBody>
                    <a:bodyPr/>
                    <a:lstStyle/>
                    <a:p>
                      <a:r>
                        <a:rPr lang="en-US" sz="1600" dirty="0"/>
                        <a:t>Membership</a:t>
                      </a:r>
                    </a:p>
                  </a:txBody>
                  <a:tcPr/>
                </a:tc>
                <a:tc>
                  <a:txBody>
                    <a:bodyPr/>
                    <a:lstStyle/>
                    <a:p>
                      <a:r>
                        <a:rPr lang="en-US" sz="1600" dirty="0"/>
                        <a:t>Who brings the competencies?</a:t>
                      </a:r>
                      <a:r>
                        <a:rPr lang="en-US" sz="1600" baseline="0" dirty="0"/>
                        <a:t> How/at what level do they participate?</a:t>
                      </a:r>
                      <a:endParaRPr lang="en-US" sz="1600" dirty="0"/>
                    </a:p>
                  </a:txBody>
                  <a:tcPr/>
                </a:tc>
                <a:extLst>
                  <a:ext uri="{0D108BD9-81ED-4DB2-BD59-A6C34878D82A}">
                    <a16:rowId xmlns:a16="http://schemas.microsoft.com/office/drawing/2014/main" val="1148471222"/>
                  </a:ext>
                </a:extLst>
              </a:tr>
              <a:tr h="370840">
                <a:tc>
                  <a:txBody>
                    <a:bodyPr/>
                    <a:lstStyle/>
                    <a:p>
                      <a:r>
                        <a:rPr lang="en-US" sz="1600" dirty="0"/>
                        <a:t>Communications</a:t>
                      </a:r>
                    </a:p>
                  </a:txBody>
                  <a:tcPr/>
                </a:tc>
                <a:tc>
                  <a:txBody>
                    <a:bodyPr/>
                    <a:lstStyle/>
                    <a:p>
                      <a:r>
                        <a:rPr lang="en-US" sz="1600" dirty="0"/>
                        <a:t>How does </a:t>
                      </a:r>
                      <a:r>
                        <a:rPr lang="en-US" sz="1600" i="1" dirty="0"/>
                        <a:t>this</a:t>
                      </a:r>
                      <a:r>
                        <a:rPr lang="en-US" sz="1600" dirty="0"/>
                        <a:t> Team communicate with each</a:t>
                      </a:r>
                      <a:r>
                        <a:rPr lang="en-US" sz="1600" baseline="0" dirty="0"/>
                        <a:t> other &amp; others?</a:t>
                      </a:r>
                      <a:endParaRPr lang="en-US" sz="1600" dirty="0"/>
                    </a:p>
                  </a:txBody>
                  <a:tcPr/>
                </a:tc>
                <a:extLst>
                  <a:ext uri="{0D108BD9-81ED-4DB2-BD59-A6C34878D82A}">
                    <a16:rowId xmlns:a16="http://schemas.microsoft.com/office/drawing/2014/main" val="3514429590"/>
                  </a:ext>
                </a:extLst>
              </a:tr>
              <a:tr h="370840">
                <a:tc>
                  <a:txBody>
                    <a:bodyPr/>
                    <a:lstStyle/>
                    <a:p>
                      <a:r>
                        <a:rPr lang="en-US" sz="1600" dirty="0"/>
                        <a:t>Resources</a:t>
                      </a:r>
                    </a:p>
                  </a:txBody>
                  <a:tcPr/>
                </a:tc>
                <a:tc>
                  <a:txBody>
                    <a:bodyPr/>
                    <a:lstStyle/>
                    <a:p>
                      <a:r>
                        <a:rPr lang="en-US" sz="1600" dirty="0"/>
                        <a:t>What</a:t>
                      </a:r>
                      <a:r>
                        <a:rPr lang="en-US" sz="1600" baseline="0" dirty="0"/>
                        <a:t> resources are available and needed to support </a:t>
                      </a:r>
                      <a:r>
                        <a:rPr lang="en-US" sz="1600" i="1" baseline="0" dirty="0"/>
                        <a:t>this</a:t>
                      </a:r>
                      <a:r>
                        <a:rPr lang="en-US" sz="1600" baseline="0" dirty="0"/>
                        <a:t> Team’s work?</a:t>
                      </a:r>
                      <a:endParaRPr lang="en-US" sz="1600" dirty="0"/>
                    </a:p>
                  </a:txBody>
                  <a:tcPr/>
                </a:tc>
                <a:extLst>
                  <a:ext uri="{0D108BD9-81ED-4DB2-BD59-A6C34878D82A}">
                    <a16:rowId xmlns:a16="http://schemas.microsoft.com/office/drawing/2014/main" val="3945064723"/>
                  </a:ext>
                </a:extLst>
              </a:tr>
              <a:tr h="370840">
                <a:tc>
                  <a:txBody>
                    <a:bodyPr/>
                    <a:lstStyle/>
                    <a:p>
                      <a:r>
                        <a:rPr lang="en-US" sz="1600" dirty="0"/>
                        <a:t>Deliverables</a:t>
                      </a:r>
                    </a:p>
                  </a:txBody>
                  <a:tcPr/>
                </a:tc>
                <a:tc>
                  <a:txBody>
                    <a:bodyPr/>
                    <a:lstStyle/>
                    <a:p>
                      <a:r>
                        <a:rPr lang="en-US" sz="1600" dirty="0"/>
                        <a:t>What are concrete products of </a:t>
                      </a:r>
                      <a:r>
                        <a:rPr lang="en-US" sz="1600" i="1" dirty="0"/>
                        <a:t>this </a:t>
                      </a:r>
                      <a:r>
                        <a:rPr lang="en-US" sz="1600" dirty="0"/>
                        <a:t>Team’s work?</a:t>
                      </a:r>
                    </a:p>
                  </a:txBody>
                  <a:tcPr/>
                </a:tc>
                <a:extLst>
                  <a:ext uri="{0D108BD9-81ED-4DB2-BD59-A6C34878D82A}">
                    <a16:rowId xmlns:a16="http://schemas.microsoft.com/office/drawing/2014/main" val="132640997"/>
                  </a:ext>
                </a:extLst>
              </a:tr>
              <a:tr h="370840">
                <a:tc>
                  <a:txBody>
                    <a:bodyPr/>
                    <a:lstStyle/>
                    <a:p>
                      <a:r>
                        <a:rPr lang="en-US" sz="1600" dirty="0"/>
                        <a:t>Authority/Boundaries</a:t>
                      </a:r>
                    </a:p>
                  </a:txBody>
                  <a:tcPr/>
                </a:tc>
                <a:tc>
                  <a:txBody>
                    <a:bodyPr/>
                    <a:lstStyle/>
                    <a:p>
                      <a:r>
                        <a:rPr lang="en-US" sz="1600" dirty="0"/>
                        <a:t>How is</a:t>
                      </a:r>
                      <a:r>
                        <a:rPr lang="en-US" sz="1600" baseline="0" dirty="0"/>
                        <a:t> </a:t>
                      </a:r>
                      <a:r>
                        <a:rPr lang="en-US" sz="1600" i="1" baseline="0" dirty="0"/>
                        <a:t>this</a:t>
                      </a:r>
                      <a:r>
                        <a:rPr lang="en-US" sz="1600" baseline="0" dirty="0"/>
                        <a:t> Team </a:t>
                      </a:r>
                      <a:r>
                        <a:rPr lang="en-US" sz="1600" dirty="0"/>
                        <a:t>connected with others? Where</a:t>
                      </a:r>
                      <a:r>
                        <a:rPr lang="en-US" sz="1600" baseline="0" dirty="0"/>
                        <a:t> does our role end?</a:t>
                      </a:r>
                      <a:endParaRPr lang="en-US" sz="1600" dirty="0"/>
                    </a:p>
                  </a:txBody>
                  <a:tcPr/>
                </a:tc>
                <a:extLst>
                  <a:ext uri="{0D108BD9-81ED-4DB2-BD59-A6C34878D82A}">
                    <a16:rowId xmlns:a16="http://schemas.microsoft.com/office/drawing/2014/main" val="156928606"/>
                  </a:ext>
                </a:extLst>
              </a:tr>
            </a:tbl>
          </a:graphicData>
        </a:graphic>
      </p:graphicFrame>
      <p:sp>
        <p:nvSpPr>
          <p:cNvPr id="4" name="Title 3"/>
          <p:cNvSpPr>
            <a:spLocks noGrp="1"/>
          </p:cNvSpPr>
          <p:nvPr>
            <p:ph type="title"/>
          </p:nvPr>
        </p:nvSpPr>
        <p:spPr>
          <a:xfrm>
            <a:off x="380998" y="184150"/>
            <a:ext cx="8001000" cy="708422"/>
          </a:xfrm>
        </p:spPr>
        <p:txBody>
          <a:bodyPr/>
          <a:lstStyle/>
          <a:p>
            <a:r>
              <a:rPr lang="en-US" dirty="0"/>
              <a:t>Teams Terms of Reference</a:t>
            </a:r>
          </a:p>
        </p:txBody>
      </p:sp>
      <p:sp>
        <p:nvSpPr>
          <p:cNvPr id="3" name="Slide Number Placeholder 2"/>
          <p:cNvSpPr>
            <a:spLocks noGrp="1"/>
          </p:cNvSpPr>
          <p:nvPr>
            <p:ph type="sldNum" sz="quarter" idx="12"/>
          </p:nvPr>
        </p:nvSpPr>
        <p:spPr/>
        <p:txBody>
          <a:bodyPr/>
          <a:lstStyle/>
          <a:p>
            <a:fld id="{5F67DB42-FDAA-45D6-9E3C-E62AAF5EAA3A}" type="slidenum">
              <a:rPr lang="en-US" smtClean="0"/>
              <a:pPr/>
              <a:t>33</a:t>
            </a:fld>
            <a:endParaRPr lang="en-US"/>
          </a:p>
        </p:txBody>
      </p:sp>
    </p:spTree>
    <p:extLst>
      <p:ext uri="{BB962C8B-B14F-4D97-AF65-F5344CB8AC3E}">
        <p14:creationId xmlns:p14="http://schemas.microsoft.com/office/powerpoint/2010/main" val="308541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a:t>Linking Communication Protocols for Teams</a:t>
            </a:r>
          </a:p>
        </p:txBody>
      </p:sp>
      <p:sp>
        <p:nvSpPr>
          <p:cNvPr id="3" name="Content Placeholder 2"/>
          <p:cNvSpPr>
            <a:spLocks noGrp="1"/>
          </p:cNvSpPr>
          <p:nvPr>
            <p:ph idx="1"/>
          </p:nvPr>
        </p:nvSpPr>
        <p:spPr/>
        <p:txBody>
          <a:bodyPr>
            <a:normAutofit fontScale="85000" lnSpcReduction="20000"/>
          </a:bodyPr>
          <a:lstStyle/>
          <a:p>
            <a:r>
              <a:rPr lang="en-US" dirty="0">
                <a:latin typeface="+mj-lt"/>
                <a:cs typeface="Perpetua"/>
              </a:rPr>
              <a:t>Communicate progress and celebrate success throughout an agency and the larger coalition</a:t>
            </a:r>
          </a:p>
          <a:p>
            <a:r>
              <a:rPr lang="en-US" dirty="0">
                <a:latin typeface="+mj-lt"/>
                <a:cs typeface="Perpetua"/>
              </a:rPr>
              <a:t>Report systemic barriers that are preventing or hindering Triple P implementation and:</a:t>
            </a:r>
          </a:p>
          <a:p>
            <a:pPr lvl="1"/>
            <a:r>
              <a:rPr lang="en-US" dirty="0">
                <a:latin typeface="+mj-lt"/>
                <a:cs typeface="Perpetua"/>
              </a:rPr>
              <a:t>Should be resolved by one of the teams involved in the immediate communication, or</a:t>
            </a:r>
          </a:p>
          <a:p>
            <a:pPr lvl="1"/>
            <a:r>
              <a:rPr lang="en-US" dirty="0">
                <a:latin typeface="+mj-lt"/>
                <a:cs typeface="Perpetua"/>
              </a:rPr>
              <a:t>Need to be moved ‘up the line’ or ‘handed off’ to the team or support staff that can best address the barrier</a:t>
            </a:r>
          </a:p>
          <a:p>
            <a:r>
              <a:rPr lang="en-US" dirty="0">
                <a:latin typeface="+mj-lt"/>
                <a:cs typeface="Perpetua"/>
              </a:rPr>
              <a:t>Report on actions taken to resolve or address past issues</a:t>
            </a:r>
          </a:p>
          <a:p>
            <a:r>
              <a:rPr lang="en-US" dirty="0">
                <a:latin typeface="+mj-lt"/>
                <a:cs typeface="Perpetua"/>
              </a:rPr>
              <a:t>Revisit past decisions and agreements periodically to ensure that solutions are still functional</a:t>
            </a:r>
          </a:p>
        </p:txBody>
      </p:sp>
      <p:sp>
        <p:nvSpPr>
          <p:cNvPr id="2" name="Slide Number Placeholder 1"/>
          <p:cNvSpPr>
            <a:spLocks noGrp="1"/>
          </p:cNvSpPr>
          <p:nvPr>
            <p:ph type="sldNum" sz="quarter" idx="12"/>
          </p:nvPr>
        </p:nvSpPr>
        <p:spPr/>
        <p:txBody>
          <a:bodyPr/>
          <a:lstStyle/>
          <a:p>
            <a:fld id="{5F67DB42-FDAA-45D6-9E3C-E62AAF5EAA3A}" type="slidenum">
              <a:rPr lang="en-US" smtClean="0"/>
              <a:pPr/>
              <a:t>34</a:t>
            </a:fld>
            <a:endParaRPr lang="en-US"/>
          </a:p>
        </p:txBody>
      </p:sp>
    </p:spTree>
    <p:extLst>
      <p:ext uri="{BB962C8B-B14F-4D97-AF65-F5344CB8AC3E}">
        <p14:creationId xmlns:p14="http://schemas.microsoft.com/office/powerpoint/2010/main" val="21183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nkedteam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214" y="1518699"/>
            <a:ext cx="2830219" cy="1600124"/>
          </a:xfrm>
          <a:prstGeom prst="rect">
            <a:avLst/>
          </a:prstGeom>
        </p:spPr>
      </p:pic>
      <p:sp>
        <p:nvSpPr>
          <p:cNvPr id="3" name="Content Placeholder 2"/>
          <p:cNvSpPr>
            <a:spLocks noGrp="1"/>
          </p:cNvSpPr>
          <p:nvPr>
            <p:ph idx="1"/>
          </p:nvPr>
        </p:nvSpPr>
        <p:spPr/>
        <p:txBody>
          <a:bodyPr>
            <a:normAutofit fontScale="85000" lnSpcReduction="10000"/>
          </a:bodyPr>
          <a:lstStyle/>
          <a:p>
            <a:r>
              <a:rPr lang="en-US" dirty="0">
                <a:latin typeface="+mj-lt"/>
                <a:cs typeface="Perpetua"/>
              </a:rPr>
              <a:t>Written communication plan that creates	 	          alignment, sets expectations, and enables 		   </a:t>
            </a:r>
            <a:r>
              <a:rPr lang="en-US">
                <a:latin typeface="+mj-lt"/>
                <a:cs typeface="Perpetua"/>
              </a:rPr>
              <a:t>                </a:t>
            </a:r>
            <a:r>
              <a:rPr lang="en-US" dirty="0">
                <a:latin typeface="+mj-lt"/>
                <a:cs typeface="Perpetua"/>
              </a:rPr>
              <a:t>transparency </a:t>
            </a:r>
          </a:p>
          <a:p>
            <a:r>
              <a:rPr lang="en-US" dirty="0">
                <a:latin typeface="+mj-lt"/>
                <a:cs typeface="Perpetua"/>
              </a:rPr>
              <a:t>Ensure:</a:t>
            </a:r>
          </a:p>
          <a:p>
            <a:pPr lvl="1"/>
            <a:r>
              <a:rPr lang="en-US" dirty="0">
                <a:latin typeface="+mj-lt"/>
                <a:cs typeface="Perpetua"/>
              </a:rPr>
              <a:t>Transparent feedback process</a:t>
            </a:r>
          </a:p>
          <a:p>
            <a:pPr lvl="1"/>
            <a:r>
              <a:rPr lang="en-US" dirty="0">
                <a:latin typeface="+mj-lt"/>
                <a:cs typeface="Perpetua"/>
              </a:rPr>
              <a:t>Development of a hospitable environment</a:t>
            </a:r>
          </a:p>
          <a:p>
            <a:pPr lvl="1"/>
            <a:r>
              <a:rPr lang="en-US" dirty="0">
                <a:latin typeface="+mj-lt"/>
                <a:cs typeface="Perpetua"/>
              </a:rPr>
              <a:t>Practice-Policy communication cycles for continuous quality improvement</a:t>
            </a:r>
          </a:p>
          <a:p>
            <a:pPr lvl="1"/>
            <a:r>
              <a:rPr lang="en-US" dirty="0">
                <a:latin typeface="+mj-lt"/>
                <a:cs typeface="Perpetua"/>
              </a:rPr>
              <a:t>System alignment (avoids silos or fragmentation)</a:t>
            </a:r>
          </a:p>
          <a:p>
            <a:pPr marL="775097" lvl="2" indent="-264319"/>
            <a:r>
              <a:rPr lang="en-US" sz="1800" dirty="0">
                <a:latin typeface="+mj-lt"/>
                <a:cs typeface="Perpetua"/>
              </a:rPr>
              <a:t>Vertically (practice to policy)</a:t>
            </a:r>
          </a:p>
          <a:p>
            <a:pPr marL="775097" lvl="2" indent="-264319"/>
            <a:r>
              <a:rPr lang="en-US" sz="1800" dirty="0">
                <a:latin typeface="+mj-lt"/>
                <a:cs typeface="Perpetua"/>
              </a:rPr>
              <a:t>Horizontally (key partners and implementation support staff such as trainers, coaches, data specialists, etc.)</a:t>
            </a:r>
          </a:p>
        </p:txBody>
      </p:sp>
      <p:sp>
        <p:nvSpPr>
          <p:cNvPr id="4" name="Title 3"/>
          <p:cNvSpPr>
            <a:spLocks noGrp="1"/>
          </p:cNvSpPr>
          <p:nvPr>
            <p:ph type="title"/>
          </p:nvPr>
        </p:nvSpPr>
        <p:spPr/>
        <p:txBody>
          <a:bodyPr>
            <a:normAutofit/>
          </a:bodyPr>
          <a:lstStyle/>
          <a:p>
            <a:r>
              <a:rPr lang="en-US" sz="2800" dirty="0"/>
              <a:t>Linking Communication Protocols for Teams</a:t>
            </a:r>
          </a:p>
        </p:txBody>
      </p:sp>
      <p:sp>
        <p:nvSpPr>
          <p:cNvPr id="2" name="Slide Number Placeholder 1"/>
          <p:cNvSpPr>
            <a:spLocks noGrp="1"/>
          </p:cNvSpPr>
          <p:nvPr>
            <p:ph type="sldNum" sz="quarter" idx="12"/>
          </p:nvPr>
        </p:nvSpPr>
        <p:spPr/>
        <p:txBody>
          <a:bodyPr/>
          <a:lstStyle/>
          <a:p>
            <a:fld id="{5F67DB42-FDAA-45D6-9E3C-E62AAF5EAA3A}" type="slidenum">
              <a:rPr lang="en-US" smtClean="0"/>
              <a:pPr/>
              <a:t>35</a:t>
            </a:fld>
            <a:endParaRPr lang="en-US"/>
          </a:p>
        </p:txBody>
      </p:sp>
    </p:spTree>
    <p:extLst>
      <p:ext uri="{BB962C8B-B14F-4D97-AF65-F5344CB8AC3E}">
        <p14:creationId xmlns:p14="http://schemas.microsoft.com/office/powerpoint/2010/main" val="200373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anim calcmode="lin" valueType="num">
                                      <p:cBhvr>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anim calcmode="lin" valueType="num">
                                      <p:cBhvr>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F67DB42-FDAA-45D6-9E3C-E62AAF5EAA3A}" type="slidenum">
              <a:rPr lang="en-US" smtClean="0"/>
              <a:pPr/>
              <a:t>36</a:t>
            </a:fld>
            <a:endParaRPr lang="en-US"/>
          </a:p>
        </p:txBody>
      </p:sp>
      <p:graphicFrame>
        <p:nvGraphicFramePr>
          <p:cNvPr id="3" name="Object 2"/>
          <p:cNvGraphicFramePr>
            <a:graphicFrameLocks noChangeAspect="1"/>
          </p:cNvGraphicFramePr>
          <p:nvPr>
            <p:extLst/>
          </p:nvPr>
        </p:nvGraphicFramePr>
        <p:xfrm>
          <a:off x="1378324" y="0"/>
          <a:ext cx="6387353" cy="4520770"/>
        </p:xfrm>
        <a:graphic>
          <a:graphicData uri="http://schemas.openxmlformats.org/presentationml/2006/ole">
            <mc:AlternateContent xmlns:mc="http://schemas.openxmlformats.org/markup-compatibility/2006">
              <mc:Choice xmlns:v="urn:schemas-microsoft-com:vml" Requires="v">
                <p:oleObj spid="_x0000_s1075" name="Document" r:id="rId4" imgW="9474200" imgH="6705600" progId="Word.Document.12">
                  <p:embed/>
                </p:oleObj>
              </mc:Choice>
              <mc:Fallback>
                <p:oleObj name="Document" r:id="rId4" imgW="9474200" imgH="6705600" progId="Word.Document.12">
                  <p:embed/>
                  <p:pic>
                    <p:nvPicPr>
                      <p:cNvPr id="0" name=""/>
                      <p:cNvPicPr/>
                      <p:nvPr/>
                    </p:nvPicPr>
                    <p:blipFill>
                      <a:blip r:embed="rId5"/>
                      <a:stretch>
                        <a:fillRect/>
                      </a:stretch>
                    </p:blipFill>
                    <p:spPr>
                      <a:xfrm>
                        <a:off x="1378324" y="0"/>
                        <a:ext cx="6387353" cy="4520770"/>
                      </a:xfrm>
                      <a:prstGeom prst="rect">
                        <a:avLst/>
                      </a:prstGeom>
                    </p:spPr>
                  </p:pic>
                </p:oleObj>
              </mc:Fallback>
            </mc:AlternateContent>
          </a:graphicData>
        </a:graphic>
      </p:graphicFrame>
      <p:pic>
        <p:nvPicPr>
          <p:cNvPr id="4" name="Picture 7" descr="NEW nirn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2300" y="4286250"/>
            <a:ext cx="925830" cy="238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16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TPIE Findings: County Coalition Outcomes</a:t>
            </a:r>
          </a:p>
        </p:txBody>
      </p:sp>
      <p:sp>
        <p:nvSpPr>
          <p:cNvPr id="3" name="Content Placeholder 2"/>
          <p:cNvSpPr>
            <a:spLocks noGrp="1"/>
          </p:cNvSpPr>
          <p:nvPr>
            <p:ph sz="half" idx="1"/>
          </p:nvPr>
        </p:nvSpPr>
        <p:spPr>
          <a:xfrm>
            <a:off x="289560" y="2331504"/>
            <a:ext cx="4151376" cy="2235708"/>
          </a:xfrm>
        </p:spPr>
        <p:txBody>
          <a:bodyPr>
            <a:normAutofit fontScale="92500"/>
          </a:bodyPr>
          <a:lstStyle/>
          <a:p>
            <a:r>
              <a:rPr lang="en-US" dirty="0"/>
              <a:t>Higher rate of </a:t>
            </a:r>
            <a:r>
              <a:rPr lang="en-US" u="sng" dirty="0"/>
              <a:t>agency continuation</a:t>
            </a:r>
            <a:r>
              <a:rPr lang="en-US" dirty="0"/>
              <a:t> </a:t>
            </a:r>
          </a:p>
          <a:p>
            <a:r>
              <a:rPr lang="en-US" dirty="0"/>
              <a:t>Higher rate of </a:t>
            </a:r>
            <a:r>
              <a:rPr lang="en-US" u="sng" dirty="0"/>
              <a:t>practitioner continuation</a:t>
            </a:r>
          </a:p>
          <a:p>
            <a:endParaRPr lang="en-US" dirty="0"/>
          </a:p>
        </p:txBody>
      </p:sp>
      <p:sp>
        <p:nvSpPr>
          <p:cNvPr id="4" name="Content Placeholder 3"/>
          <p:cNvSpPr>
            <a:spLocks noGrp="1"/>
          </p:cNvSpPr>
          <p:nvPr>
            <p:ph sz="half" idx="2"/>
          </p:nvPr>
        </p:nvSpPr>
        <p:spPr>
          <a:xfrm>
            <a:off x="4674870" y="2331503"/>
            <a:ext cx="4147907" cy="2235709"/>
          </a:xfrm>
        </p:spPr>
        <p:txBody>
          <a:bodyPr>
            <a:normAutofit fontScale="92500"/>
          </a:bodyPr>
          <a:lstStyle/>
          <a:p>
            <a:r>
              <a:rPr lang="en-US" dirty="0"/>
              <a:t>Higher rate of </a:t>
            </a:r>
            <a:r>
              <a:rPr lang="en-US" u="sng" dirty="0"/>
              <a:t>practitioners’ use</a:t>
            </a:r>
            <a:r>
              <a:rPr lang="en-US" dirty="0"/>
              <a:t> of Triple P</a:t>
            </a:r>
          </a:p>
          <a:p>
            <a:r>
              <a:rPr lang="en-US" u="sng" dirty="0"/>
              <a:t>Broader reach</a:t>
            </a:r>
            <a:r>
              <a:rPr lang="en-US" dirty="0"/>
              <a:t> of Triple P to county children and families</a:t>
            </a:r>
          </a:p>
        </p:txBody>
      </p:sp>
      <p:sp>
        <p:nvSpPr>
          <p:cNvPr id="5" name="Slide Number Placeholder 4"/>
          <p:cNvSpPr>
            <a:spLocks noGrp="1"/>
          </p:cNvSpPr>
          <p:nvPr>
            <p:ph type="sldNum" sz="quarter" idx="12"/>
          </p:nvPr>
        </p:nvSpPr>
        <p:spPr/>
        <p:txBody>
          <a:bodyPr/>
          <a:lstStyle/>
          <a:p>
            <a:fld id="{26D31FA6-A05C-A742-B6C3-5531699466D4}" type="slidenum">
              <a:rPr lang="en-US" smtClean="0"/>
              <a:t>4</a:t>
            </a:fld>
            <a:endParaRPr lang="en-US"/>
          </a:p>
        </p:txBody>
      </p:sp>
      <p:sp>
        <p:nvSpPr>
          <p:cNvPr id="8" name="Text Placeholder 5"/>
          <p:cNvSpPr txBox="1">
            <a:spLocks/>
          </p:cNvSpPr>
          <p:nvPr/>
        </p:nvSpPr>
        <p:spPr>
          <a:xfrm>
            <a:off x="294055" y="1191348"/>
            <a:ext cx="8281106" cy="1033691"/>
          </a:xfrm>
          <a:prstGeom prst="snip2DiagRect">
            <a:avLst/>
          </a:prstGeom>
          <a:solidFill>
            <a:srgbClr val="FF7C80"/>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a:solidFill>
                  <a:schemeClr val="bg1"/>
                </a:solidFill>
              </a:rPr>
              <a:t>Stronger countywide implementation capacity (particularly the Coalition Implementation Team) was observed to be associated with:</a:t>
            </a:r>
          </a:p>
        </p:txBody>
      </p:sp>
    </p:spTree>
    <p:extLst>
      <p:ext uri="{BB962C8B-B14F-4D97-AF65-F5344CB8AC3E}">
        <p14:creationId xmlns:p14="http://schemas.microsoft.com/office/powerpoint/2010/main" val="38757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anim calcmode="lin" valueType="num">
                                      <p:cBhvr>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anim calcmode="lin" valueType="num">
                                      <p:cBhvr>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anim calcmode="lin" valueType="num">
                                      <p:cBhvr>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TPIE Findings: Agencies’ Continuation</a:t>
            </a:r>
          </a:p>
        </p:txBody>
      </p:sp>
      <p:sp>
        <p:nvSpPr>
          <p:cNvPr id="3" name="Content Placeholder 2"/>
          <p:cNvSpPr>
            <a:spLocks noGrp="1"/>
          </p:cNvSpPr>
          <p:nvPr>
            <p:ph sz="half" idx="1"/>
          </p:nvPr>
        </p:nvSpPr>
        <p:spPr>
          <a:xfrm>
            <a:off x="289560" y="2331504"/>
            <a:ext cx="4151376" cy="2235708"/>
          </a:xfrm>
        </p:spPr>
        <p:txBody>
          <a:bodyPr>
            <a:normAutofit fontScale="92500" lnSpcReduction="10000"/>
          </a:bodyPr>
          <a:lstStyle/>
          <a:p>
            <a:r>
              <a:rPr lang="en-US" dirty="0"/>
              <a:t>Having stronger </a:t>
            </a:r>
            <a:r>
              <a:rPr lang="en-US" i="1" dirty="0"/>
              <a:t>agency </a:t>
            </a:r>
            <a:r>
              <a:rPr lang="en-US" u="sng" dirty="0"/>
              <a:t>leadership and implementation teams</a:t>
            </a:r>
            <a:r>
              <a:rPr lang="en-US" i="1" dirty="0"/>
              <a:t> </a:t>
            </a:r>
          </a:p>
          <a:p>
            <a:r>
              <a:rPr lang="en-US" dirty="0"/>
              <a:t>A more favorable </a:t>
            </a:r>
            <a:r>
              <a:rPr lang="en-US" i="1" dirty="0"/>
              <a:t>agency</a:t>
            </a:r>
            <a:r>
              <a:rPr lang="en-US" dirty="0"/>
              <a:t> </a:t>
            </a:r>
            <a:r>
              <a:rPr lang="en-US" u="sng" dirty="0"/>
              <a:t>implementation climate</a:t>
            </a:r>
            <a:r>
              <a:rPr lang="en-US" dirty="0"/>
              <a:t> for Triple P</a:t>
            </a:r>
          </a:p>
          <a:p>
            <a:endParaRPr lang="en-US" dirty="0"/>
          </a:p>
        </p:txBody>
      </p:sp>
      <p:sp>
        <p:nvSpPr>
          <p:cNvPr id="4" name="Content Placeholder 3"/>
          <p:cNvSpPr>
            <a:spLocks noGrp="1"/>
          </p:cNvSpPr>
          <p:nvPr>
            <p:ph sz="half" idx="2"/>
          </p:nvPr>
        </p:nvSpPr>
        <p:spPr>
          <a:xfrm>
            <a:off x="4674870" y="2331503"/>
            <a:ext cx="4147907" cy="2235709"/>
          </a:xfrm>
        </p:spPr>
        <p:txBody>
          <a:bodyPr>
            <a:normAutofit fontScale="92500" lnSpcReduction="10000"/>
          </a:bodyPr>
          <a:lstStyle/>
          <a:p>
            <a:r>
              <a:rPr lang="en-US" dirty="0"/>
              <a:t>Having </a:t>
            </a:r>
            <a:r>
              <a:rPr lang="en-US" u="sng" dirty="0"/>
              <a:t>more than one</a:t>
            </a:r>
            <a:r>
              <a:rPr lang="en-US" dirty="0"/>
              <a:t> Triple P practitioner </a:t>
            </a:r>
          </a:p>
          <a:p>
            <a:r>
              <a:rPr lang="en-US" dirty="0"/>
              <a:t>Having more formal </a:t>
            </a:r>
            <a:r>
              <a:rPr lang="en-US" i="1" dirty="0"/>
              <a:t>agency</a:t>
            </a:r>
            <a:r>
              <a:rPr lang="en-US" dirty="0"/>
              <a:t> </a:t>
            </a:r>
            <a:r>
              <a:rPr lang="en-US" u="sng" dirty="0"/>
              <a:t>sustainability plans</a:t>
            </a:r>
            <a:r>
              <a:rPr lang="en-US" dirty="0"/>
              <a:t> in place </a:t>
            </a:r>
            <a:r>
              <a:rPr lang="en-US" i="1" dirty="0"/>
              <a:t>(e.g., documented)</a:t>
            </a:r>
          </a:p>
        </p:txBody>
      </p:sp>
      <p:sp>
        <p:nvSpPr>
          <p:cNvPr id="5" name="Slide Number Placeholder 4"/>
          <p:cNvSpPr>
            <a:spLocks noGrp="1"/>
          </p:cNvSpPr>
          <p:nvPr>
            <p:ph type="sldNum" sz="quarter" idx="12"/>
          </p:nvPr>
        </p:nvSpPr>
        <p:spPr/>
        <p:txBody>
          <a:bodyPr/>
          <a:lstStyle/>
          <a:p>
            <a:fld id="{26D31FA6-A05C-A742-B6C3-5531699466D4}" type="slidenum">
              <a:rPr lang="en-US" smtClean="0"/>
              <a:t>5</a:t>
            </a:fld>
            <a:endParaRPr lang="en-US"/>
          </a:p>
        </p:txBody>
      </p:sp>
      <p:sp>
        <p:nvSpPr>
          <p:cNvPr id="8" name="Text Placeholder 5"/>
          <p:cNvSpPr txBox="1">
            <a:spLocks/>
          </p:cNvSpPr>
          <p:nvPr/>
        </p:nvSpPr>
        <p:spPr>
          <a:xfrm>
            <a:off x="294055" y="1191348"/>
            <a:ext cx="8281106" cy="1033691"/>
          </a:xfrm>
          <a:prstGeom prst="snip2DiagRect">
            <a:avLst/>
          </a:prstGeom>
          <a:solidFill>
            <a:srgbClr val="FF7C80"/>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a:solidFill>
                  <a:schemeClr val="bg1"/>
                </a:solidFill>
              </a:rPr>
              <a:t>Several agency-level factors were </a:t>
            </a:r>
            <a:r>
              <a:rPr lang="en-US" i="1" dirty="0">
                <a:solidFill>
                  <a:schemeClr val="bg1"/>
                </a:solidFill>
              </a:rPr>
              <a:t>statistically associated</a:t>
            </a:r>
            <a:r>
              <a:rPr lang="en-US" dirty="0">
                <a:solidFill>
                  <a:schemeClr val="bg1"/>
                </a:solidFill>
              </a:rPr>
              <a:t> with agencies’ continuation:</a:t>
            </a:r>
          </a:p>
        </p:txBody>
      </p:sp>
    </p:spTree>
    <p:extLst>
      <p:ext uri="{BB962C8B-B14F-4D97-AF65-F5344CB8AC3E}">
        <p14:creationId xmlns:p14="http://schemas.microsoft.com/office/powerpoint/2010/main" val="39372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grpId="1"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anim calcmode="lin" valueType="num">
                                      <p:cBhvr>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1"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anim calcmode="lin" valueType="num">
                                      <p:cBhvr>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anim calcmode="lin" valueType="num">
                                      <p:cBhvr>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grpId="0" nodeType="clickEffect">
                                  <p:stCondLst>
                                    <p:cond delay="0"/>
                                  </p:stCondLst>
                                  <p:childTnLst>
                                    <p:animClr clrSpc="rgb" dir="cw">
                                      <p:cBhvr override="childStyle">
                                        <p:cTn id="35" dur="500" fill="hold"/>
                                        <p:tgtEl>
                                          <p:spTgt spid="3">
                                            <p:txEl>
                                              <p:pRg st="0" end="0"/>
                                            </p:txEl>
                                          </p:spTgt>
                                        </p:tgtEl>
                                        <p:attrNameLst>
                                          <p:attrName>style.color</p:attrName>
                                        </p:attrNameLst>
                                      </p:cBhvr>
                                      <p:to>
                                        <a:srgbClr val="2E75B5"/>
                                      </p:to>
                                    </p:animClr>
                                  </p:childTnLst>
                                </p:cTn>
                              </p:par>
                              <p:par>
                                <p:cTn id="36" presetID="3" presetClass="emph" presetSubtype="2" fill="hold" grpId="0" nodeType="withEffect">
                                  <p:stCondLst>
                                    <p:cond delay="0"/>
                                  </p:stCondLst>
                                  <p:childTnLst>
                                    <p:animClr clrSpc="rgb" dir="cw">
                                      <p:cBhvr override="childStyle">
                                        <p:cTn id="37" dur="500" fill="hold"/>
                                        <p:tgtEl>
                                          <p:spTgt spid="3">
                                            <p:txEl>
                                              <p:pRg st="1" end="1"/>
                                            </p:txEl>
                                          </p:spTgt>
                                        </p:tgtEl>
                                        <p:attrNameLst>
                                          <p:attrName>style.color</p:attrName>
                                        </p:attrNameLst>
                                      </p:cBhvr>
                                      <p:to>
                                        <a:srgbClr val="2E75B5"/>
                                      </p:to>
                                    </p:animClr>
                                  </p:childTnLst>
                                </p:cTn>
                              </p:par>
                              <p:par>
                                <p:cTn id="38" presetID="3" presetClass="emph" presetSubtype="2" fill="hold" grpId="0" nodeType="withEffect">
                                  <p:stCondLst>
                                    <p:cond delay="0"/>
                                  </p:stCondLst>
                                  <p:childTnLst>
                                    <p:animClr clrSpc="rgb" dir="cw">
                                      <p:cBhvr override="childStyle">
                                        <p:cTn id="39" dur="500" fill="hold"/>
                                        <p:tgtEl>
                                          <p:spTgt spid="4">
                                            <p:txEl>
                                              <p:pRg st="1" end="1"/>
                                            </p:txEl>
                                          </p:spTgt>
                                        </p:tgtEl>
                                        <p:attrNameLst>
                                          <p:attrName>style.color</p:attrName>
                                        </p:attrNameLst>
                                      </p:cBhvr>
                                      <p:to>
                                        <a:srgbClr val="2E75B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uiExpand="1" build="p"/>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TPIE Findings: </a:t>
            </a:r>
            <a:br>
              <a:rPr lang="en-US" sz="2800" dirty="0"/>
            </a:br>
            <a:r>
              <a:rPr lang="en-US" sz="2400" dirty="0"/>
              <a:t>Service Agency Capacity &amp; Practitioner Fidelity</a:t>
            </a:r>
          </a:p>
        </p:txBody>
      </p:sp>
      <p:graphicFrame>
        <p:nvGraphicFramePr>
          <p:cNvPr id="10" name="Content Placeholder 9"/>
          <p:cNvGraphicFramePr>
            <a:graphicFrameLocks noGrp="1"/>
          </p:cNvGraphicFramePr>
          <p:nvPr>
            <p:ph idx="1"/>
            <p:extLst/>
          </p:nvPr>
        </p:nvGraphicFramePr>
        <p:xfrm>
          <a:off x="288925" y="1196975"/>
          <a:ext cx="8534400" cy="2564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26D31FA6-A05C-A742-B6C3-5531699466D4}" type="slidenum">
              <a:rPr lang="en-US" smtClean="0"/>
              <a:t>6</a:t>
            </a:fld>
            <a:endParaRPr lang="en-US"/>
          </a:p>
        </p:txBody>
      </p:sp>
      <p:sp>
        <p:nvSpPr>
          <p:cNvPr id="11" name="TextBox 10"/>
          <p:cNvSpPr txBox="1"/>
          <p:nvPr/>
        </p:nvSpPr>
        <p:spPr>
          <a:xfrm>
            <a:off x="438849" y="3530278"/>
            <a:ext cx="8266302" cy="830997"/>
          </a:xfrm>
          <a:prstGeom prst="rect">
            <a:avLst/>
          </a:prstGeom>
          <a:noFill/>
        </p:spPr>
        <p:txBody>
          <a:bodyPr wrap="none" rtlCol="0">
            <a:spAutoFit/>
          </a:bodyPr>
          <a:lstStyle/>
          <a:p>
            <a:pPr algn="ctr"/>
            <a:r>
              <a:rPr lang="en-US" sz="2400" dirty="0"/>
              <a:t>These relationships are not only significant, but characterized by </a:t>
            </a:r>
          </a:p>
          <a:p>
            <a:pPr algn="ctr"/>
            <a:r>
              <a:rPr lang="en-US" sz="2400" dirty="0">
                <a:solidFill>
                  <a:srgbClr val="FF0000"/>
                </a:solidFill>
              </a:rPr>
              <a:t>moderate </a:t>
            </a:r>
            <a:r>
              <a:rPr lang="en-US" sz="2400" dirty="0"/>
              <a:t>to</a:t>
            </a:r>
            <a:r>
              <a:rPr lang="en-US" sz="2400" dirty="0">
                <a:solidFill>
                  <a:srgbClr val="FF0000"/>
                </a:solidFill>
              </a:rPr>
              <a:t> large </a:t>
            </a:r>
            <a:r>
              <a:rPr lang="en-US" sz="2400" dirty="0"/>
              <a:t>effect sizes!</a:t>
            </a:r>
          </a:p>
        </p:txBody>
      </p:sp>
    </p:spTree>
    <p:extLst>
      <p:ext uri="{BB962C8B-B14F-4D97-AF65-F5344CB8AC3E}">
        <p14:creationId xmlns:p14="http://schemas.microsoft.com/office/powerpoint/2010/main" val="180893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graphicEl>
                                              <a:dgm id="{4495E1A4-AB1C-6048-8CA2-B8F9226C40C1}"/>
                                            </p:graphicEl>
                                          </p:spTgt>
                                        </p:tgtEl>
                                        <p:attrNameLst>
                                          <p:attrName>style.visibility</p:attrName>
                                        </p:attrNameLst>
                                      </p:cBhvr>
                                      <p:to>
                                        <p:strVal val="visible"/>
                                      </p:to>
                                    </p:set>
                                    <p:animEffect transition="in" filter="wipe(left)">
                                      <p:cBhvr>
                                        <p:cTn id="7" dur="500"/>
                                        <p:tgtEl>
                                          <p:spTgt spid="10">
                                            <p:graphicEl>
                                              <a:dgm id="{4495E1A4-AB1C-6048-8CA2-B8F9226C40C1}"/>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graphicEl>
                                              <a:dgm id="{8C2E0BA6-FCD8-6240-B0A2-3699E1FD70A6}"/>
                                            </p:graphicEl>
                                          </p:spTgt>
                                        </p:tgtEl>
                                        <p:attrNameLst>
                                          <p:attrName>style.visibility</p:attrName>
                                        </p:attrNameLst>
                                      </p:cBhvr>
                                      <p:to>
                                        <p:strVal val="visible"/>
                                      </p:to>
                                    </p:set>
                                    <p:animEffect transition="in" filter="wipe(left)">
                                      <p:cBhvr>
                                        <p:cTn id="11" dur="500"/>
                                        <p:tgtEl>
                                          <p:spTgt spid="10">
                                            <p:graphicEl>
                                              <a:dgm id="{8C2E0BA6-FCD8-6240-B0A2-3699E1FD70A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graphicEl>
                                              <a:dgm id="{50D349FA-64AD-9D46-A942-4FEC6E80CA14}"/>
                                            </p:graphicEl>
                                          </p:spTgt>
                                        </p:tgtEl>
                                        <p:attrNameLst>
                                          <p:attrName>style.visibility</p:attrName>
                                        </p:attrNameLst>
                                      </p:cBhvr>
                                      <p:to>
                                        <p:strVal val="visible"/>
                                      </p:to>
                                    </p:set>
                                    <p:animEffect transition="in" filter="wipe(left)">
                                      <p:cBhvr>
                                        <p:cTn id="15" dur="500"/>
                                        <p:tgtEl>
                                          <p:spTgt spid="10">
                                            <p:graphicEl>
                                              <a:dgm id="{50D349FA-64AD-9D46-A942-4FEC6E80CA14}"/>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graphicEl>
                                              <a:dgm id="{A5B08C7C-AADC-B14B-9891-E6327A86A3F7}"/>
                                            </p:graphicEl>
                                          </p:spTgt>
                                        </p:tgtEl>
                                        <p:attrNameLst>
                                          <p:attrName>style.visibility</p:attrName>
                                        </p:attrNameLst>
                                      </p:cBhvr>
                                      <p:to>
                                        <p:strVal val="visible"/>
                                      </p:to>
                                    </p:set>
                                    <p:animEffect transition="in" filter="wipe(left)">
                                      <p:cBhvr>
                                        <p:cTn id="24" dur="500"/>
                                        <p:tgtEl>
                                          <p:spTgt spid="10">
                                            <p:graphicEl>
                                              <a:dgm id="{A5B08C7C-AADC-B14B-9891-E6327A86A3F7}"/>
                                            </p:graphic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0">
                                            <p:graphicEl>
                                              <a:dgm id="{6B238216-F261-0243-AA23-9D5A287E5E60}"/>
                                            </p:graphicEl>
                                          </p:spTgt>
                                        </p:tgtEl>
                                        <p:attrNameLst>
                                          <p:attrName>style.visibility</p:attrName>
                                        </p:attrNameLst>
                                      </p:cBhvr>
                                      <p:to>
                                        <p:strVal val="visible"/>
                                      </p:to>
                                    </p:set>
                                    <p:animEffect transition="in" filter="wipe(left)">
                                      <p:cBhvr>
                                        <p:cTn id="28" dur="500"/>
                                        <p:tgtEl>
                                          <p:spTgt spid="10">
                                            <p:graphicEl>
                                              <a:dgm id="{6B238216-F261-0243-AA23-9D5A287E5E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220065" y="3667657"/>
            <a:ext cx="2224088" cy="351235"/>
          </a:xfrm>
          <a:prstGeom prst="rect">
            <a:avLst/>
          </a:prstGeom>
          <a:solidFill>
            <a:srgbClr val="D57604"/>
          </a:solidFill>
          <a:ln>
            <a:solidFill>
              <a:schemeClr val="tx1"/>
            </a:solidFill>
          </a:ln>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82947" name="Rectangle 3"/>
          <p:cNvSpPr>
            <a:spLocks noChangeArrowheads="1"/>
          </p:cNvSpPr>
          <p:nvPr/>
        </p:nvSpPr>
        <p:spPr bwMode="auto">
          <a:xfrm>
            <a:off x="5379190" y="2074601"/>
            <a:ext cx="2195513" cy="1944291"/>
          </a:xfrm>
          <a:prstGeom prst="rect">
            <a:avLst/>
          </a:prstGeom>
          <a:solidFill>
            <a:srgbClr val="001574"/>
          </a:solidFill>
          <a:ln w="12700">
            <a:solidFill>
              <a:srgbClr val="000000"/>
            </a:solidFill>
            <a:miter lim="800000"/>
            <a:headEnd/>
            <a:tailEnd/>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82948" name="Line 4"/>
          <p:cNvSpPr>
            <a:spLocks noChangeShapeType="1"/>
          </p:cNvSpPr>
          <p:nvPr/>
        </p:nvSpPr>
        <p:spPr bwMode="auto">
          <a:xfrm>
            <a:off x="1627928" y="1675742"/>
            <a:ext cx="1587" cy="23431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49" name="Line 5"/>
          <p:cNvSpPr>
            <a:spLocks noChangeShapeType="1"/>
          </p:cNvSpPr>
          <p:nvPr/>
        </p:nvSpPr>
        <p:spPr bwMode="auto">
          <a:xfrm>
            <a:off x="1566015" y="4018892"/>
            <a:ext cx="61913" cy="119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50" name="Line 6"/>
          <p:cNvSpPr>
            <a:spLocks noChangeShapeType="1"/>
          </p:cNvSpPr>
          <p:nvPr/>
        </p:nvSpPr>
        <p:spPr bwMode="auto">
          <a:xfrm>
            <a:off x="1566015" y="3781957"/>
            <a:ext cx="61913" cy="1191"/>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51" name="Line 7"/>
          <p:cNvSpPr>
            <a:spLocks noChangeShapeType="1"/>
          </p:cNvSpPr>
          <p:nvPr/>
        </p:nvSpPr>
        <p:spPr bwMode="auto">
          <a:xfrm>
            <a:off x="1594590" y="3584313"/>
            <a:ext cx="61913" cy="1191"/>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52" name="Line 8"/>
          <p:cNvSpPr>
            <a:spLocks noChangeShapeType="1"/>
          </p:cNvSpPr>
          <p:nvPr/>
        </p:nvSpPr>
        <p:spPr bwMode="auto">
          <a:xfrm>
            <a:off x="1566015" y="3316423"/>
            <a:ext cx="61913" cy="119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53" name="Line 9"/>
          <p:cNvSpPr>
            <a:spLocks noChangeShapeType="1"/>
          </p:cNvSpPr>
          <p:nvPr/>
        </p:nvSpPr>
        <p:spPr bwMode="auto">
          <a:xfrm>
            <a:off x="1566015" y="3079488"/>
            <a:ext cx="61913" cy="1191"/>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54" name="Line 10"/>
          <p:cNvSpPr>
            <a:spLocks noChangeShapeType="1"/>
          </p:cNvSpPr>
          <p:nvPr/>
        </p:nvSpPr>
        <p:spPr bwMode="auto">
          <a:xfrm>
            <a:off x="1566015" y="2842554"/>
            <a:ext cx="61913" cy="119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55" name="Line 11"/>
          <p:cNvSpPr>
            <a:spLocks noChangeShapeType="1"/>
          </p:cNvSpPr>
          <p:nvPr/>
        </p:nvSpPr>
        <p:spPr bwMode="auto">
          <a:xfrm>
            <a:off x="1566015" y="2615144"/>
            <a:ext cx="61913" cy="1191"/>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56" name="Line 12"/>
          <p:cNvSpPr>
            <a:spLocks noChangeShapeType="1"/>
          </p:cNvSpPr>
          <p:nvPr/>
        </p:nvSpPr>
        <p:spPr bwMode="auto">
          <a:xfrm>
            <a:off x="1566015" y="2378210"/>
            <a:ext cx="61913" cy="119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57" name="Line 13"/>
          <p:cNvSpPr>
            <a:spLocks noChangeShapeType="1"/>
          </p:cNvSpPr>
          <p:nvPr/>
        </p:nvSpPr>
        <p:spPr bwMode="auto">
          <a:xfrm>
            <a:off x="1566015" y="2140085"/>
            <a:ext cx="61913" cy="119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58" name="Line 14"/>
          <p:cNvSpPr>
            <a:spLocks noChangeShapeType="1"/>
          </p:cNvSpPr>
          <p:nvPr/>
        </p:nvSpPr>
        <p:spPr bwMode="auto">
          <a:xfrm>
            <a:off x="1566015" y="1912676"/>
            <a:ext cx="61913" cy="1191"/>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59" name="Line 15"/>
          <p:cNvSpPr>
            <a:spLocks noChangeShapeType="1"/>
          </p:cNvSpPr>
          <p:nvPr/>
        </p:nvSpPr>
        <p:spPr bwMode="auto">
          <a:xfrm>
            <a:off x="1566015" y="1675742"/>
            <a:ext cx="61913" cy="119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60" name="Line 16"/>
          <p:cNvSpPr>
            <a:spLocks noChangeShapeType="1"/>
          </p:cNvSpPr>
          <p:nvPr/>
        </p:nvSpPr>
        <p:spPr bwMode="auto">
          <a:xfrm>
            <a:off x="1627928" y="4018892"/>
            <a:ext cx="6407150" cy="119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61" name="Line 17"/>
          <p:cNvSpPr>
            <a:spLocks noChangeShapeType="1"/>
          </p:cNvSpPr>
          <p:nvPr/>
        </p:nvSpPr>
        <p:spPr bwMode="auto">
          <a:xfrm flipV="1">
            <a:off x="1627928" y="4018892"/>
            <a:ext cx="1587" cy="4762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62" name="Line 18"/>
          <p:cNvSpPr>
            <a:spLocks noChangeShapeType="1"/>
          </p:cNvSpPr>
          <p:nvPr/>
        </p:nvSpPr>
        <p:spPr bwMode="auto">
          <a:xfrm flipV="1">
            <a:off x="4836265" y="4018892"/>
            <a:ext cx="1588" cy="4762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63" name="Line 19"/>
          <p:cNvSpPr>
            <a:spLocks noChangeShapeType="1"/>
          </p:cNvSpPr>
          <p:nvPr/>
        </p:nvSpPr>
        <p:spPr bwMode="auto">
          <a:xfrm flipV="1">
            <a:off x="8035078" y="4018892"/>
            <a:ext cx="1587" cy="4762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64" name="Rectangle 20"/>
          <p:cNvSpPr>
            <a:spLocks noChangeArrowheads="1"/>
          </p:cNvSpPr>
          <p:nvPr/>
        </p:nvSpPr>
        <p:spPr bwMode="auto">
          <a:xfrm>
            <a:off x="1358053" y="3928404"/>
            <a:ext cx="1283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pPr>
            <a:r>
              <a:rPr kumimoji="1" lang="en-US" altLang="en-US">
                <a:solidFill>
                  <a:srgbClr val="000000"/>
                </a:solidFill>
              </a:rPr>
              <a:t>0</a:t>
            </a:r>
            <a:endParaRPr kumimoji="1" lang="en-US" altLang="en-US" sz="2000"/>
          </a:p>
        </p:txBody>
      </p:sp>
      <p:sp>
        <p:nvSpPr>
          <p:cNvPr id="82965" name="Rectangle 21"/>
          <p:cNvSpPr>
            <a:spLocks noChangeArrowheads="1"/>
          </p:cNvSpPr>
          <p:nvPr/>
        </p:nvSpPr>
        <p:spPr bwMode="auto">
          <a:xfrm>
            <a:off x="1246928" y="3691470"/>
            <a:ext cx="2567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pPr>
            <a:r>
              <a:rPr kumimoji="1" lang="en-US" altLang="en-US">
                <a:solidFill>
                  <a:srgbClr val="000000"/>
                </a:solidFill>
              </a:rPr>
              <a:t>10</a:t>
            </a:r>
            <a:endParaRPr kumimoji="1" lang="en-US" altLang="en-US" sz="2000"/>
          </a:p>
        </p:txBody>
      </p:sp>
      <p:sp>
        <p:nvSpPr>
          <p:cNvPr id="82966" name="Rectangle 22"/>
          <p:cNvSpPr>
            <a:spLocks noChangeArrowheads="1"/>
          </p:cNvSpPr>
          <p:nvPr/>
        </p:nvSpPr>
        <p:spPr bwMode="auto">
          <a:xfrm>
            <a:off x="1246928" y="3464061"/>
            <a:ext cx="2567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pPr>
            <a:r>
              <a:rPr kumimoji="1" lang="en-US" altLang="en-US">
                <a:solidFill>
                  <a:srgbClr val="000000"/>
                </a:solidFill>
              </a:rPr>
              <a:t>20</a:t>
            </a:r>
            <a:endParaRPr kumimoji="1" lang="en-US" altLang="en-US" sz="2000"/>
          </a:p>
        </p:txBody>
      </p:sp>
      <p:sp>
        <p:nvSpPr>
          <p:cNvPr id="82967" name="Rectangle 23"/>
          <p:cNvSpPr>
            <a:spLocks noChangeArrowheads="1"/>
          </p:cNvSpPr>
          <p:nvPr/>
        </p:nvSpPr>
        <p:spPr bwMode="auto">
          <a:xfrm>
            <a:off x="1246928" y="3225936"/>
            <a:ext cx="2567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pPr>
            <a:r>
              <a:rPr kumimoji="1" lang="en-US" altLang="en-US">
                <a:solidFill>
                  <a:srgbClr val="000000"/>
                </a:solidFill>
              </a:rPr>
              <a:t>30</a:t>
            </a:r>
            <a:endParaRPr kumimoji="1" lang="en-US" altLang="en-US" sz="2000"/>
          </a:p>
        </p:txBody>
      </p:sp>
      <p:sp>
        <p:nvSpPr>
          <p:cNvPr id="82968" name="Rectangle 24"/>
          <p:cNvSpPr>
            <a:spLocks noChangeArrowheads="1"/>
          </p:cNvSpPr>
          <p:nvPr/>
        </p:nvSpPr>
        <p:spPr bwMode="auto">
          <a:xfrm>
            <a:off x="1246928" y="2989001"/>
            <a:ext cx="2567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pPr>
            <a:r>
              <a:rPr kumimoji="1" lang="en-US" altLang="en-US">
                <a:solidFill>
                  <a:srgbClr val="000000"/>
                </a:solidFill>
              </a:rPr>
              <a:t>40</a:t>
            </a:r>
            <a:endParaRPr kumimoji="1" lang="en-US" altLang="en-US" sz="2000"/>
          </a:p>
        </p:txBody>
      </p:sp>
      <p:sp>
        <p:nvSpPr>
          <p:cNvPr id="82969" name="Rectangle 25"/>
          <p:cNvSpPr>
            <a:spLocks noChangeArrowheads="1"/>
          </p:cNvSpPr>
          <p:nvPr/>
        </p:nvSpPr>
        <p:spPr bwMode="auto">
          <a:xfrm>
            <a:off x="1246928" y="2752067"/>
            <a:ext cx="2567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pPr>
            <a:r>
              <a:rPr kumimoji="1" lang="en-US" altLang="en-US">
                <a:solidFill>
                  <a:srgbClr val="000000"/>
                </a:solidFill>
              </a:rPr>
              <a:t>50</a:t>
            </a:r>
            <a:endParaRPr kumimoji="1" lang="en-US" altLang="en-US" sz="2000"/>
          </a:p>
        </p:txBody>
      </p:sp>
      <p:sp>
        <p:nvSpPr>
          <p:cNvPr id="82970" name="Rectangle 26"/>
          <p:cNvSpPr>
            <a:spLocks noChangeArrowheads="1"/>
          </p:cNvSpPr>
          <p:nvPr/>
        </p:nvSpPr>
        <p:spPr bwMode="auto">
          <a:xfrm>
            <a:off x="1246928" y="2523467"/>
            <a:ext cx="2567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pPr>
            <a:r>
              <a:rPr kumimoji="1" lang="en-US" altLang="en-US">
                <a:solidFill>
                  <a:srgbClr val="000000"/>
                </a:solidFill>
              </a:rPr>
              <a:t>60</a:t>
            </a:r>
            <a:endParaRPr kumimoji="1" lang="en-US" altLang="en-US" sz="2000"/>
          </a:p>
        </p:txBody>
      </p:sp>
      <p:sp>
        <p:nvSpPr>
          <p:cNvPr id="82971" name="Rectangle 27"/>
          <p:cNvSpPr>
            <a:spLocks noChangeArrowheads="1"/>
          </p:cNvSpPr>
          <p:nvPr/>
        </p:nvSpPr>
        <p:spPr bwMode="auto">
          <a:xfrm>
            <a:off x="1246928" y="2286532"/>
            <a:ext cx="2567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pPr>
            <a:r>
              <a:rPr kumimoji="1" lang="en-US" altLang="en-US">
                <a:solidFill>
                  <a:srgbClr val="000000"/>
                </a:solidFill>
              </a:rPr>
              <a:t>70</a:t>
            </a:r>
            <a:endParaRPr kumimoji="1" lang="en-US" altLang="en-US" sz="2000"/>
          </a:p>
        </p:txBody>
      </p:sp>
      <p:sp>
        <p:nvSpPr>
          <p:cNvPr id="82972" name="Rectangle 28"/>
          <p:cNvSpPr>
            <a:spLocks noChangeArrowheads="1"/>
          </p:cNvSpPr>
          <p:nvPr/>
        </p:nvSpPr>
        <p:spPr bwMode="auto">
          <a:xfrm>
            <a:off x="1246928" y="2049598"/>
            <a:ext cx="2567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pPr>
            <a:r>
              <a:rPr kumimoji="1" lang="en-US" altLang="en-US">
                <a:solidFill>
                  <a:srgbClr val="000000"/>
                </a:solidFill>
              </a:rPr>
              <a:t>80</a:t>
            </a:r>
            <a:endParaRPr kumimoji="1" lang="en-US" altLang="en-US" sz="2000"/>
          </a:p>
        </p:txBody>
      </p:sp>
      <p:sp>
        <p:nvSpPr>
          <p:cNvPr id="82973" name="Rectangle 29"/>
          <p:cNvSpPr>
            <a:spLocks noChangeArrowheads="1"/>
          </p:cNvSpPr>
          <p:nvPr/>
        </p:nvSpPr>
        <p:spPr bwMode="auto">
          <a:xfrm>
            <a:off x="1246928" y="1820998"/>
            <a:ext cx="2567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pPr>
            <a:r>
              <a:rPr kumimoji="1" lang="en-US" altLang="en-US">
                <a:solidFill>
                  <a:srgbClr val="000000"/>
                </a:solidFill>
              </a:rPr>
              <a:t>90</a:t>
            </a:r>
            <a:endParaRPr kumimoji="1" lang="en-US" altLang="en-US" sz="2000"/>
          </a:p>
        </p:txBody>
      </p:sp>
      <p:sp>
        <p:nvSpPr>
          <p:cNvPr id="82974" name="Rectangle 30"/>
          <p:cNvSpPr>
            <a:spLocks noChangeArrowheads="1"/>
          </p:cNvSpPr>
          <p:nvPr/>
        </p:nvSpPr>
        <p:spPr bwMode="auto">
          <a:xfrm>
            <a:off x="1134215" y="1584063"/>
            <a:ext cx="38513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pPr>
            <a:r>
              <a:rPr kumimoji="1" lang="en-US" altLang="en-US">
                <a:solidFill>
                  <a:srgbClr val="000000"/>
                </a:solidFill>
              </a:rPr>
              <a:t>100</a:t>
            </a:r>
            <a:endParaRPr kumimoji="1" lang="en-US" altLang="en-US" sz="2000"/>
          </a:p>
        </p:txBody>
      </p:sp>
      <p:sp>
        <p:nvSpPr>
          <p:cNvPr id="82975" name="Rectangle 31"/>
          <p:cNvSpPr>
            <a:spLocks noChangeArrowheads="1"/>
          </p:cNvSpPr>
          <p:nvPr/>
        </p:nvSpPr>
        <p:spPr bwMode="auto">
          <a:xfrm>
            <a:off x="2085384" y="4157004"/>
            <a:ext cx="25426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pPr>
            <a:r>
              <a:rPr kumimoji="1" lang="en-US" altLang="en-US" sz="1600" b="1">
                <a:solidFill>
                  <a:srgbClr val="000000"/>
                </a:solidFill>
              </a:rPr>
              <a:t>Practitioner  Development</a:t>
            </a:r>
            <a:endParaRPr kumimoji="1" lang="en-US" altLang="en-US" sz="1600" b="1"/>
          </a:p>
        </p:txBody>
      </p:sp>
      <p:sp>
        <p:nvSpPr>
          <p:cNvPr id="82976" name="Rectangle 32"/>
          <p:cNvSpPr>
            <a:spLocks noChangeArrowheads="1"/>
          </p:cNvSpPr>
          <p:nvPr/>
        </p:nvSpPr>
        <p:spPr bwMode="auto">
          <a:xfrm>
            <a:off x="5121771" y="4157004"/>
            <a:ext cx="265637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pPr>
            <a:r>
              <a:rPr kumimoji="1" lang="en-US" altLang="en-US" sz="1600" b="1">
                <a:solidFill>
                  <a:srgbClr val="000000"/>
                </a:solidFill>
              </a:rPr>
              <a:t> Organization Development </a:t>
            </a:r>
            <a:endParaRPr kumimoji="1" lang="en-US" altLang="en-US" sz="1600" b="1"/>
          </a:p>
        </p:txBody>
      </p:sp>
      <p:sp>
        <p:nvSpPr>
          <p:cNvPr id="82977" name="Rectangle 33"/>
          <p:cNvSpPr>
            <a:spLocks noChangeArrowheads="1"/>
          </p:cNvSpPr>
          <p:nvPr/>
        </p:nvSpPr>
        <p:spPr bwMode="auto">
          <a:xfrm rot="16200000">
            <a:off x="-83795" y="2393689"/>
            <a:ext cx="2197894"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pPr>
            <a:r>
              <a:rPr kumimoji="1" lang="en-US" altLang="en-US" sz="2000" b="1">
                <a:solidFill>
                  <a:srgbClr val="000000"/>
                </a:solidFill>
              </a:rPr>
              <a:t>Operating </a:t>
            </a:r>
            <a:r>
              <a:rPr kumimoji="1" lang="en-US" altLang="en-US" sz="1900" b="1">
                <a:solidFill>
                  <a:srgbClr val="000000"/>
                </a:solidFill>
              </a:rPr>
              <a:t>6+ Yrs.</a:t>
            </a:r>
            <a:endParaRPr kumimoji="1" lang="en-US" altLang="en-US" sz="2000"/>
          </a:p>
          <a:p>
            <a:pPr algn="ctr">
              <a:spcBef>
                <a:spcPct val="20000"/>
              </a:spcBef>
            </a:pPr>
            <a:endParaRPr kumimoji="1" lang="en-US" altLang="en-US" sz="2000" b="1"/>
          </a:p>
        </p:txBody>
      </p:sp>
      <p:sp>
        <p:nvSpPr>
          <p:cNvPr id="82978" name="Text Box 34"/>
          <p:cNvSpPr txBox="1">
            <a:spLocks noChangeArrowheads="1"/>
          </p:cNvSpPr>
          <p:nvPr/>
        </p:nvSpPr>
        <p:spPr bwMode="auto">
          <a:xfrm>
            <a:off x="2810615" y="3661593"/>
            <a:ext cx="10445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50000"/>
              </a:spcBef>
            </a:pPr>
            <a:r>
              <a:rPr kumimoji="1" lang="en-US" altLang="en-US" sz="2000" b="1" dirty="0">
                <a:solidFill>
                  <a:schemeClr val="bg1"/>
                </a:solidFill>
              </a:rPr>
              <a:t>N = 84</a:t>
            </a:r>
            <a:endParaRPr kumimoji="1" lang="en-US" altLang="en-US" sz="2000" b="1" dirty="0"/>
          </a:p>
        </p:txBody>
      </p:sp>
      <p:sp>
        <p:nvSpPr>
          <p:cNvPr id="82979" name="Text Box 35"/>
          <p:cNvSpPr txBox="1">
            <a:spLocks noChangeArrowheads="1"/>
          </p:cNvSpPr>
          <p:nvPr/>
        </p:nvSpPr>
        <p:spPr bwMode="auto">
          <a:xfrm>
            <a:off x="5886416" y="3035451"/>
            <a:ext cx="1193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50000"/>
              </a:spcBef>
            </a:pPr>
            <a:r>
              <a:rPr kumimoji="1" lang="en-US" altLang="en-US" sz="2000" b="1" dirty="0">
                <a:solidFill>
                  <a:schemeClr val="bg1"/>
                </a:solidFill>
              </a:rPr>
              <a:t>N = 219</a:t>
            </a:r>
            <a:endParaRPr kumimoji="1" lang="en-US" altLang="en-US" sz="2000" b="1" dirty="0"/>
          </a:p>
        </p:txBody>
      </p:sp>
      <p:sp>
        <p:nvSpPr>
          <p:cNvPr id="82980" name="Rectangle 36"/>
          <p:cNvSpPr>
            <a:spLocks noChangeArrowheads="1"/>
          </p:cNvSpPr>
          <p:nvPr/>
        </p:nvSpPr>
        <p:spPr bwMode="auto">
          <a:xfrm>
            <a:off x="6379376" y="4184958"/>
            <a:ext cx="2764624" cy="44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lnSpc>
                <a:spcPts val="3000"/>
              </a:lnSpc>
            </a:pPr>
            <a:r>
              <a:rPr kumimoji="1" lang="en-US" altLang="en-US" sz="1200" dirty="0"/>
              <a:t>Fixsen, Blase, Timbers, &amp; Wolf (2001)</a:t>
            </a:r>
            <a:endParaRPr kumimoji="1" lang="en-US" altLang="en-US" sz="1600" dirty="0"/>
          </a:p>
        </p:txBody>
      </p:sp>
      <p:sp>
        <p:nvSpPr>
          <p:cNvPr id="39" name="Content Placeholder 4"/>
          <p:cNvSpPr txBox="1">
            <a:spLocks/>
          </p:cNvSpPr>
          <p:nvPr/>
        </p:nvSpPr>
        <p:spPr>
          <a:xfrm>
            <a:off x="390413" y="1066039"/>
            <a:ext cx="8363174" cy="770866"/>
          </a:xfrm>
          <a:prstGeom prst="rect">
            <a:avLst/>
          </a:prstGeom>
        </p:spPr>
        <p:txBody>
          <a:bodyPr/>
          <a:lstStyle>
            <a:lvl1pPr marL="342900" indent="-342900" algn="l" rtl="0" eaLnBrk="0" fontAlgn="base" hangingPunct="0">
              <a:spcBef>
                <a:spcPct val="20000"/>
              </a:spcBef>
              <a:spcAft>
                <a:spcPct val="0"/>
              </a:spcAft>
              <a:buChar char="•"/>
              <a:defRPr sz="3200">
                <a:solidFill>
                  <a:srgbClr val="404040"/>
                </a:solidFill>
                <a:latin typeface="Myriad Pro"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rgbClr val="404040"/>
                </a:solidFill>
                <a:latin typeface="Myriad Pro" pitchFamily="34" charset="0"/>
                <a:ea typeface="Calibri" charset="0"/>
                <a:cs typeface="Calibri" pitchFamily="34" charset="0"/>
              </a:defRPr>
            </a:lvl2pPr>
            <a:lvl3pPr marL="1143000" indent="-228600" algn="l" rtl="0" eaLnBrk="0" fontAlgn="base" hangingPunct="0">
              <a:spcBef>
                <a:spcPct val="20000"/>
              </a:spcBef>
              <a:spcAft>
                <a:spcPct val="0"/>
              </a:spcAft>
              <a:buChar char="•"/>
              <a:defRPr sz="2400">
                <a:solidFill>
                  <a:srgbClr val="404040"/>
                </a:solidFill>
                <a:latin typeface="Myriad Pro" pitchFamily="34" charset="0"/>
                <a:ea typeface="Calibri" charset="0"/>
                <a:cs typeface="Calibri" pitchFamily="34" charset="0"/>
              </a:defRPr>
            </a:lvl3pPr>
            <a:lvl4pPr marL="1600200" indent="-228600" algn="l" rtl="0" eaLnBrk="0" fontAlgn="base" hangingPunct="0">
              <a:spcBef>
                <a:spcPct val="20000"/>
              </a:spcBef>
              <a:spcAft>
                <a:spcPct val="0"/>
              </a:spcAft>
              <a:buChar char="–"/>
              <a:defRPr sz="2000">
                <a:solidFill>
                  <a:srgbClr val="404040"/>
                </a:solidFill>
                <a:latin typeface="Myriad Pro" pitchFamily="34" charset="0"/>
                <a:ea typeface="Calibri" charset="0"/>
                <a:cs typeface="Calibri" pitchFamily="34" charset="0"/>
              </a:defRPr>
            </a:lvl4pPr>
            <a:lvl5pPr marL="2057400" indent="-228600" algn="l" rtl="0" eaLnBrk="0" fontAlgn="base" hangingPunct="0">
              <a:spcBef>
                <a:spcPct val="20000"/>
              </a:spcBef>
              <a:spcAft>
                <a:spcPct val="0"/>
              </a:spcAft>
              <a:buChar char="»"/>
              <a:defRPr sz="2000">
                <a:solidFill>
                  <a:srgbClr val="404040"/>
                </a:solidFill>
                <a:latin typeface="Myriad Pro" pitchFamily="34" charset="0"/>
                <a:ea typeface="Calibri"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pPr>
            <a:r>
              <a:rPr lang="en-US" altLang="en-US" sz="2000" kern="0" dirty="0">
                <a:solidFill>
                  <a:srgbClr val="002060"/>
                </a:solidFill>
              </a:rPr>
              <a:t>Group Homes adopting EBPs:</a:t>
            </a:r>
          </a:p>
          <a:p>
            <a:pPr algn="ctr">
              <a:buFontTx/>
              <a:buNone/>
            </a:pPr>
            <a:r>
              <a:rPr lang="en-US" altLang="en-US" sz="2000" kern="0" dirty="0">
                <a:solidFill>
                  <a:srgbClr val="002060"/>
                </a:solidFill>
              </a:rPr>
              <a:t>Where are they spending their resources?</a:t>
            </a:r>
          </a:p>
        </p:txBody>
      </p:sp>
      <p:sp>
        <p:nvSpPr>
          <p:cNvPr id="3" name="Title 2"/>
          <p:cNvSpPr>
            <a:spLocks noGrp="1"/>
          </p:cNvSpPr>
          <p:nvPr>
            <p:ph type="title"/>
          </p:nvPr>
        </p:nvSpPr>
        <p:spPr/>
        <p:txBody>
          <a:bodyPr/>
          <a:lstStyle/>
          <a:p>
            <a:r>
              <a:rPr lang="en-US" dirty="0"/>
              <a:t>Program Sustainability</a:t>
            </a:r>
          </a:p>
        </p:txBody>
      </p:sp>
      <p:sp>
        <p:nvSpPr>
          <p:cNvPr id="4" name="Slide Number Placeholder 3"/>
          <p:cNvSpPr>
            <a:spLocks noGrp="1"/>
          </p:cNvSpPr>
          <p:nvPr>
            <p:ph type="sldNum" sz="quarter" idx="12"/>
          </p:nvPr>
        </p:nvSpPr>
        <p:spPr/>
        <p:txBody>
          <a:bodyPr/>
          <a:lstStyle/>
          <a:p>
            <a:fld id="{26D31FA6-A05C-A742-B6C3-5531699466D4}" type="slidenum">
              <a:rPr lang="en-US" smtClean="0"/>
              <a:t>7</a:t>
            </a:fld>
            <a:endParaRPr lang="en-US"/>
          </a:p>
        </p:txBody>
      </p:sp>
    </p:spTree>
    <p:extLst>
      <p:ext uri="{BB962C8B-B14F-4D97-AF65-F5344CB8AC3E}">
        <p14:creationId xmlns:p14="http://schemas.microsoft.com/office/powerpoint/2010/main" val="213030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wipe(down)">
                                      <p:cBhvr>
                                        <p:cTn id="7" dur="5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2947"/>
                                        </p:tgtEl>
                                        <p:attrNameLst>
                                          <p:attrName>style.visibility</p:attrName>
                                        </p:attrNameLst>
                                      </p:cBhvr>
                                      <p:to>
                                        <p:strVal val="visible"/>
                                      </p:to>
                                    </p:set>
                                    <p:animEffect transition="in" filter="wipe(down)">
                                      <p:cBhvr>
                                        <p:cTn id="12" dur="5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P spid="829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768" y="375920"/>
            <a:ext cx="7192465" cy="3878990"/>
          </a:xfrm>
          <a:prstGeom prst="round2DiagRect">
            <a:avLst/>
          </a:prstGeom>
          <a:solidFill>
            <a:schemeClr val="accent3">
              <a:alpha val="80000"/>
            </a:schemeClr>
          </a:solidFill>
        </p:spPr>
        <p:txBody>
          <a:bodyPr/>
          <a:lstStyle/>
          <a:p>
            <a:r>
              <a:rPr lang="en-US" b="1" dirty="0"/>
              <a:t>Function Before Form!</a:t>
            </a:r>
            <a:endParaRPr lang="en-US" sz="2800" dirty="0"/>
          </a:p>
        </p:txBody>
      </p:sp>
      <p:sp>
        <p:nvSpPr>
          <p:cNvPr id="4" name="Slide Number Placeholder 3"/>
          <p:cNvSpPr>
            <a:spLocks noGrp="1"/>
          </p:cNvSpPr>
          <p:nvPr>
            <p:ph type="sldNum" sz="quarter" idx="12"/>
          </p:nvPr>
        </p:nvSpPr>
        <p:spPr/>
        <p:txBody>
          <a:bodyPr/>
          <a:lstStyle/>
          <a:p>
            <a:fld id="{26D31FA6-A05C-A742-B6C3-5531699466D4}" type="slidenum">
              <a:rPr lang="en-US" smtClean="0"/>
              <a:t>8</a:t>
            </a:fld>
            <a:endParaRPr lang="en-US" dirty="0"/>
          </a:p>
        </p:txBody>
      </p:sp>
    </p:spTree>
    <p:extLst>
      <p:ext uri="{BB962C8B-B14F-4D97-AF65-F5344CB8AC3E}">
        <p14:creationId xmlns:p14="http://schemas.microsoft.com/office/powerpoint/2010/main" val="373971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390365091"/>
              </p:ext>
            </p:extLst>
          </p:nvPr>
        </p:nvGraphicFramePr>
        <p:xfrm>
          <a:off x="605790" y="3269996"/>
          <a:ext cx="7932420" cy="918519"/>
        </p:xfrm>
        <a:graphic>
          <a:graphicData uri="http://schemas.openxmlformats.org/drawingml/2006/table">
            <a:tbl>
              <a:tblPr firstRow="1" bandRow="1">
                <a:tableStyleId>{5C22544A-7EE6-4342-B048-85BDC9FD1C3A}</a:tableStyleId>
              </a:tblPr>
              <a:tblGrid>
                <a:gridCol w="1724440">
                  <a:extLst>
                    <a:ext uri="{9D8B030D-6E8A-4147-A177-3AD203B41FA5}">
                      <a16:colId xmlns:a16="http://schemas.microsoft.com/office/drawing/2014/main" val="20000"/>
                    </a:ext>
                  </a:extLst>
                </a:gridCol>
                <a:gridCol w="6207980">
                  <a:extLst>
                    <a:ext uri="{9D8B030D-6E8A-4147-A177-3AD203B41FA5}">
                      <a16:colId xmlns:a16="http://schemas.microsoft.com/office/drawing/2014/main" val="20001"/>
                    </a:ext>
                  </a:extLst>
                </a:gridCol>
              </a:tblGrid>
              <a:tr h="918519">
                <a:tc>
                  <a:txBody>
                    <a:bodyPr/>
                    <a:lstStyle/>
                    <a:p>
                      <a:pPr algn="ctr"/>
                      <a:r>
                        <a:rPr lang="en-US" sz="1800" b="0" dirty="0">
                          <a:solidFill>
                            <a:schemeClr val="tx1"/>
                          </a:solidFill>
                        </a:rPr>
                        <a:t>Day-to-Day</a:t>
                      </a:r>
                    </a:p>
                  </a:txBody>
                  <a:tcPr marL="68580" marR="68580" marT="34290" marB="34290" anchor="ctr">
                    <a:solidFill>
                      <a:srgbClr val="FFCECA"/>
                    </a:solidFill>
                  </a:tcPr>
                </a:tc>
                <a:tc>
                  <a:txBody>
                    <a:bodyPr/>
                    <a:lstStyle/>
                    <a:p>
                      <a:pPr marL="230188" indent="-230188" algn="l">
                        <a:buFont typeface="+mj-lt"/>
                        <a:buAutoNum type="arabicPeriod"/>
                      </a:pPr>
                      <a:r>
                        <a:rPr lang="en-US" sz="1800" b="0" dirty="0">
                          <a:solidFill>
                            <a:schemeClr val="tx1"/>
                          </a:solidFill>
                          <a:latin typeface="Perpetua" panose="02020502060401020303" pitchFamily="18" charset="0"/>
                        </a:rPr>
                        <a:t>Ensure buy-in and readiness for stage-based work</a:t>
                      </a:r>
                    </a:p>
                    <a:p>
                      <a:pPr marL="230188" marR="0" indent="-230188" algn="l" defTabSz="914400" rtl="0" eaLnBrk="1" fontAlgn="auto" latinLnBrk="0" hangingPunct="1">
                        <a:lnSpc>
                          <a:spcPct val="100000"/>
                        </a:lnSpc>
                        <a:spcBef>
                          <a:spcPts val="0"/>
                        </a:spcBef>
                        <a:spcAft>
                          <a:spcPts val="0"/>
                        </a:spcAft>
                        <a:buClrTx/>
                        <a:buSzTx/>
                        <a:buFont typeface="+mj-lt"/>
                        <a:buAutoNum type="arabicPeriod"/>
                        <a:tabLst/>
                        <a:defRPr/>
                      </a:pPr>
                      <a:r>
                        <a:rPr lang="en-US" sz="1800" b="0" dirty="0">
                          <a:solidFill>
                            <a:schemeClr val="tx1"/>
                          </a:solidFill>
                          <a:latin typeface="Perpetua" panose="02020502060401020303" pitchFamily="18" charset="0"/>
                        </a:rPr>
                        <a:t>Organize,</a:t>
                      </a:r>
                      <a:r>
                        <a:rPr lang="en-US" sz="1800" b="0" baseline="0" dirty="0">
                          <a:solidFill>
                            <a:schemeClr val="tx1"/>
                          </a:solidFill>
                          <a:latin typeface="Perpetua" panose="02020502060401020303" pitchFamily="18" charset="0"/>
                        </a:rPr>
                        <a:t> </a:t>
                      </a:r>
                      <a:r>
                        <a:rPr lang="en-US" sz="1800" b="0" dirty="0">
                          <a:solidFill>
                            <a:schemeClr val="tx1"/>
                          </a:solidFill>
                          <a:latin typeface="Perpetua" panose="02020502060401020303" pitchFamily="18" charset="0"/>
                        </a:rPr>
                        <a:t>align, and sustain the implementation infrastructure</a:t>
                      </a:r>
                    </a:p>
                    <a:p>
                      <a:pPr marL="230188" indent="-230188" algn="l">
                        <a:buFont typeface="+mj-lt"/>
                        <a:buAutoNum type="arabicPeriod"/>
                      </a:pPr>
                      <a:r>
                        <a:rPr lang="en-US" sz="1800" b="0" dirty="0">
                          <a:solidFill>
                            <a:schemeClr val="tx1"/>
                          </a:solidFill>
                          <a:latin typeface="Perpetua" panose="02020502060401020303" pitchFamily="18" charset="0"/>
                        </a:rPr>
                        <a:t>Actively </a:t>
                      </a:r>
                      <a:r>
                        <a:rPr lang="en-US" sz="1800" b="0" baseline="0" dirty="0">
                          <a:solidFill>
                            <a:schemeClr val="tx1"/>
                          </a:solidFill>
                          <a:latin typeface="Perpetua" panose="02020502060401020303" pitchFamily="18" charset="0"/>
                        </a:rPr>
                        <a:t>u</a:t>
                      </a:r>
                      <a:r>
                        <a:rPr lang="en-US" sz="1800" b="0" dirty="0">
                          <a:solidFill>
                            <a:schemeClr val="tx1"/>
                          </a:solidFill>
                          <a:latin typeface="Perpetua" panose="02020502060401020303" pitchFamily="18" charset="0"/>
                        </a:rPr>
                        <a:t>se data and other information for continuous improvement</a:t>
                      </a:r>
                    </a:p>
                  </a:txBody>
                  <a:tcPr marL="68580" marR="68580" marT="34290" marB="34290" anchor="ctr">
                    <a:solidFill>
                      <a:srgbClr val="FFCECA"/>
                    </a:solidFill>
                  </a:tcPr>
                </a:tc>
                <a:extLst>
                  <a:ext uri="{0D108BD9-81ED-4DB2-BD59-A6C34878D82A}">
                    <a16:rowId xmlns:a16="http://schemas.microsoft.com/office/drawing/2014/main" val="10000"/>
                  </a:ext>
                </a:extLst>
              </a:tr>
            </a:tbl>
          </a:graphicData>
        </a:graphic>
      </p:graphicFrame>
      <p:graphicFrame>
        <p:nvGraphicFramePr>
          <p:cNvPr id="15" name="Content Placeholder 7"/>
          <p:cNvGraphicFramePr>
            <a:graphicFrameLocks/>
          </p:cNvGraphicFramePr>
          <p:nvPr>
            <p:extLst>
              <p:ext uri="{D42A27DB-BD31-4B8C-83A1-F6EECF244321}">
                <p14:modId xmlns:p14="http://schemas.microsoft.com/office/powerpoint/2010/main" val="2877944171"/>
              </p:ext>
            </p:extLst>
          </p:nvPr>
        </p:nvGraphicFramePr>
        <p:xfrm>
          <a:off x="605790" y="1009650"/>
          <a:ext cx="7932420" cy="606920"/>
        </p:xfrm>
        <a:graphic>
          <a:graphicData uri="http://schemas.openxmlformats.org/drawingml/2006/table">
            <a:tbl>
              <a:tblPr firstRow="1" bandRow="1">
                <a:tableStyleId>{5C22544A-7EE6-4342-B048-85BDC9FD1C3A}</a:tableStyleId>
              </a:tblPr>
              <a:tblGrid>
                <a:gridCol w="7932420">
                  <a:extLst>
                    <a:ext uri="{9D8B030D-6E8A-4147-A177-3AD203B41FA5}">
                      <a16:colId xmlns:a16="http://schemas.microsoft.com/office/drawing/2014/main" val="20000"/>
                    </a:ext>
                  </a:extLst>
                </a:gridCol>
              </a:tblGrid>
              <a:tr h="606920">
                <a:tc>
                  <a:txBody>
                    <a:bodyPr/>
                    <a:lstStyle/>
                    <a:p>
                      <a:pPr algn="ctr"/>
                      <a:r>
                        <a:rPr lang="en-US" sz="2100" dirty="0"/>
                        <a:t>Leadership</a:t>
                      </a:r>
                      <a:r>
                        <a:rPr lang="en-US" sz="2100" baseline="0" dirty="0"/>
                        <a:t> &amp; Management</a:t>
                      </a:r>
                      <a:endParaRPr lang="en-US" sz="2100" b="0" baseline="0" dirty="0"/>
                    </a:p>
                  </a:txBody>
                  <a:tcPr marL="68580" marR="68580" marT="34290" marB="34290" anchor="ctr"/>
                </a:tc>
                <a:extLst>
                  <a:ext uri="{0D108BD9-81ED-4DB2-BD59-A6C34878D82A}">
                    <a16:rowId xmlns:a16="http://schemas.microsoft.com/office/drawing/2014/main" val="10000"/>
                  </a:ext>
                </a:extLst>
              </a:tr>
            </a:tbl>
          </a:graphicData>
        </a:graphic>
      </p:graphicFrame>
      <p:sp>
        <p:nvSpPr>
          <p:cNvPr id="5" name="Title 4"/>
          <p:cNvSpPr>
            <a:spLocks noGrp="1"/>
          </p:cNvSpPr>
          <p:nvPr>
            <p:ph type="title"/>
          </p:nvPr>
        </p:nvSpPr>
        <p:spPr>
          <a:xfrm>
            <a:off x="1275893" y="171818"/>
            <a:ext cx="6592215" cy="708963"/>
          </a:xfrm>
        </p:spPr>
        <p:txBody>
          <a:bodyPr>
            <a:normAutofit/>
          </a:bodyPr>
          <a:lstStyle/>
          <a:p>
            <a:pPr>
              <a:lnSpc>
                <a:spcPct val="100000"/>
              </a:lnSpc>
            </a:pPr>
            <a:r>
              <a:rPr lang="en-US" sz="2800" dirty="0"/>
              <a:t>Active Implementation &amp; Scaling Functions</a:t>
            </a:r>
          </a:p>
        </p:txBody>
      </p:sp>
      <p:sp>
        <p:nvSpPr>
          <p:cNvPr id="4" name="Slide Number Placeholder 3"/>
          <p:cNvSpPr>
            <a:spLocks noGrp="1"/>
          </p:cNvSpPr>
          <p:nvPr>
            <p:ph type="sldNum" sz="quarter" idx="12"/>
          </p:nvPr>
        </p:nvSpPr>
        <p:spPr/>
        <p:txBody>
          <a:bodyPr/>
          <a:lstStyle/>
          <a:p>
            <a:fld id="{5F67DB42-FDAA-45D6-9E3C-E62AAF5EAA3A}" type="slidenum">
              <a:rPr lang="en-US" smtClean="0"/>
              <a:pPr/>
              <a:t>9</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757128311"/>
              </p:ext>
            </p:extLst>
          </p:nvPr>
        </p:nvGraphicFramePr>
        <p:xfrm>
          <a:off x="605790" y="1605026"/>
          <a:ext cx="7932420" cy="774954"/>
        </p:xfrm>
        <a:graphic>
          <a:graphicData uri="http://schemas.openxmlformats.org/drawingml/2006/table">
            <a:tbl>
              <a:tblPr firstRow="1" bandRow="1">
                <a:tableStyleId>{5C22544A-7EE6-4342-B048-85BDC9FD1C3A}</a:tableStyleId>
              </a:tblPr>
              <a:tblGrid>
                <a:gridCol w="1724440">
                  <a:extLst>
                    <a:ext uri="{9D8B030D-6E8A-4147-A177-3AD203B41FA5}">
                      <a16:colId xmlns:a16="http://schemas.microsoft.com/office/drawing/2014/main" val="20000"/>
                    </a:ext>
                  </a:extLst>
                </a:gridCol>
                <a:gridCol w="6207980">
                  <a:extLst>
                    <a:ext uri="{9D8B030D-6E8A-4147-A177-3AD203B41FA5}">
                      <a16:colId xmlns:a16="http://schemas.microsoft.com/office/drawing/2014/main" val="20001"/>
                    </a:ext>
                  </a:extLst>
                </a:gridCol>
              </a:tblGrid>
              <a:tr h="774954">
                <a:tc>
                  <a:txBody>
                    <a:bodyPr/>
                    <a:lstStyle/>
                    <a:p>
                      <a:pPr algn="ctr"/>
                      <a:r>
                        <a:rPr lang="en-US" sz="1800" b="0" dirty="0">
                          <a:solidFill>
                            <a:schemeClr val="tx1"/>
                          </a:solidFill>
                        </a:rPr>
                        <a:t>Executive</a:t>
                      </a:r>
                    </a:p>
                  </a:txBody>
                  <a:tcPr marL="68580" marR="68580" marT="34290" marB="34290" anchor="ctr">
                    <a:solidFill>
                      <a:srgbClr val="D0D8E8"/>
                    </a:solidFill>
                  </a:tcPr>
                </a:tc>
                <a:tc>
                  <a:txBody>
                    <a:bodyPr/>
                    <a:lstStyle/>
                    <a:p>
                      <a:pPr marL="230188" indent="-230188" algn="l">
                        <a:buFont typeface="+mj-lt"/>
                        <a:buAutoNum type="arabicPeriod"/>
                      </a:pPr>
                      <a:r>
                        <a:rPr lang="en-US" sz="1800" b="0" u="none" dirty="0">
                          <a:solidFill>
                            <a:schemeClr val="tx1"/>
                          </a:solidFill>
                          <a:latin typeface="Perpetua" panose="02020502060401020303" pitchFamily="18" charset="0"/>
                        </a:rPr>
                        <a:t>Demonstrate commitment</a:t>
                      </a:r>
                    </a:p>
                    <a:p>
                      <a:pPr marL="230188" indent="-230188" algn="l">
                        <a:buFont typeface="+mj-lt"/>
                        <a:buAutoNum type="arabicPeriod"/>
                      </a:pPr>
                      <a:r>
                        <a:rPr lang="en-US" sz="1800" b="0" u="none" dirty="0">
                          <a:solidFill>
                            <a:schemeClr val="tx1"/>
                          </a:solidFill>
                          <a:latin typeface="Perpetua" panose="02020502060401020303" pitchFamily="18" charset="0"/>
                        </a:rPr>
                        <a:t>Create and nurture appropriate opportunities for change</a:t>
                      </a:r>
                    </a:p>
                  </a:txBody>
                  <a:tcPr marL="68580" marR="68580" marT="34290" marB="34290" anchor="ctr">
                    <a:solidFill>
                      <a:srgbClr val="D0D8E8"/>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42272691"/>
              </p:ext>
            </p:extLst>
          </p:nvPr>
        </p:nvGraphicFramePr>
        <p:xfrm>
          <a:off x="605790" y="2390140"/>
          <a:ext cx="7932420" cy="891540"/>
        </p:xfrm>
        <a:graphic>
          <a:graphicData uri="http://schemas.openxmlformats.org/drawingml/2006/table">
            <a:tbl>
              <a:tblPr firstRow="1" bandRow="1">
                <a:tableStyleId>{5C22544A-7EE6-4342-B048-85BDC9FD1C3A}</a:tableStyleId>
              </a:tblPr>
              <a:tblGrid>
                <a:gridCol w="1724440">
                  <a:extLst>
                    <a:ext uri="{9D8B030D-6E8A-4147-A177-3AD203B41FA5}">
                      <a16:colId xmlns:a16="http://schemas.microsoft.com/office/drawing/2014/main" val="20000"/>
                    </a:ext>
                  </a:extLst>
                </a:gridCol>
                <a:gridCol w="6207980">
                  <a:extLst>
                    <a:ext uri="{9D8B030D-6E8A-4147-A177-3AD203B41FA5}">
                      <a16:colId xmlns:a16="http://schemas.microsoft.com/office/drawing/2014/main" val="20001"/>
                    </a:ext>
                  </a:extLst>
                </a:gridCol>
              </a:tblGrid>
              <a:tr h="774954">
                <a:tc>
                  <a:txBody>
                    <a:bodyPr/>
                    <a:lstStyle/>
                    <a:p>
                      <a:pPr algn="ctr"/>
                      <a:r>
                        <a:rPr lang="en-US" sz="1800" b="0" dirty="0">
                          <a:solidFill>
                            <a:schemeClr val="tx1"/>
                          </a:solidFill>
                        </a:rPr>
                        <a:t>Cross-System</a:t>
                      </a:r>
                    </a:p>
                  </a:txBody>
                  <a:tcPr marL="68580" marR="68580" marT="34290" marB="34290" anchor="ctr">
                    <a:solidFill>
                      <a:schemeClr val="accent6">
                        <a:lumMod val="20000"/>
                        <a:lumOff val="80000"/>
                      </a:schemeClr>
                    </a:solidFill>
                  </a:tcPr>
                </a:tc>
                <a:tc>
                  <a:txBody>
                    <a:bodyPr/>
                    <a:lstStyle/>
                    <a:p>
                      <a:pPr marL="230188" indent="-230188" algn="l">
                        <a:buFont typeface="+mj-lt"/>
                        <a:buAutoNum type="arabicPeriod"/>
                      </a:pPr>
                      <a:r>
                        <a:rPr lang="en-US" sz="1800" b="0" dirty="0">
                          <a:solidFill>
                            <a:schemeClr val="tx1"/>
                          </a:solidFill>
                          <a:latin typeface="Perpetua" panose="02020502060401020303" pitchFamily="18" charset="0"/>
                        </a:rPr>
                        <a:t>Select and align Triple P interventions and coalition agencies</a:t>
                      </a:r>
                    </a:p>
                    <a:p>
                      <a:pPr marL="230188" indent="-230188" algn="l">
                        <a:buFont typeface="+mj-lt"/>
                        <a:buAutoNum type="arabicPeriod"/>
                      </a:pPr>
                      <a:r>
                        <a:rPr lang="en-US" sz="1800" b="0" dirty="0">
                          <a:solidFill>
                            <a:schemeClr val="tx1"/>
                          </a:solidFill>
                          <a:latin typeface="Perpetua" panose="02020502060401020303" pitchFamily="18" charset="0"/>
                        </a:rPr>
                        <a:t>Recommend policy and practice solutions</a:t>
                      </a:r>
                    </a:p>
                    <a:p>
                      <a:pPr marL="230188" indent="-230188" algn="l">
                        <a:buFont typeface="+mj-lt"/>
                        <a:buAutoNum type="arabicPeriod"/>
                      </a:pPr>
                      <a:r>
                        <a:rPr lang="en-US" sz="1800" b="0" dirty="0">
                          <a:solidFill>
                            <a:schemeClr val="tx1"/>
                          </a:solidFill>
                          <a:latin typeface="Perpetua" panose="02020502060401020303" pitchFamily="18" charset="0"/>
                        </a:rPr>
                        <a:t>Communicate changes and successes</a:t>
                      </a:r>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5895474" y="4188514"/>
            <a:ext cx="2847474" cy="415498"/>
          </a:xfrm>
          <a:prstGeom prst="rect">
            <a:avLst/>
          </a:prstGeom>
          <a:noFill/>
        </p:spPr>
        <p:txBody>
          <a:bodyPr wrap="square" rtlCol="0">
            <a:spAutoFit/>
          </a:bodyPr>
          <a:lstStyle/>
          <a:p>
            <a:r>
              <a:rPr lang="en-US" sz="1050" dirty="0"/>
              <a:t>Aldridge, Boothroyd, Fleming, Lofts-Jarboe, Morrow, Ritchie, &amp; Sebian (2016)</a:t>
            </a:r>
          </a:p>
        </p:txBody>
      </p:sp>
    </p:spTree>
    <p:extLst>
      <p:ext uri="{BB962C8B-B14F-4D97-AF65-F5344CB8AC3E}">
        <p14:creationId xmlns:p14="http://schemas.microsoft.com/office/powerpoint/2010/main" val="163907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IC template" id="{4C35DB62-8C5E-434E-9DCC-FBB2B68CFD57}" vid="{759EB94E-9071-D54B-8B76-7E56F9492EB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IC template" id="{4C35DB62-8C5E-434E-9DCC-FBB2B68CFD57}" vid="{759EB94E-9071-D54B-8B76-7E56F9492EB1}"/>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NCIC template</Template>
  <TotalTime>1578</TotalTime>
  <Words>3980</Words>
  <Application>Microsoft Macintosh PowerPoint</Application>
  <PresentationFormat>On-screen Show (16:9)</PresentationFormat>
  <Paragraphs>617</Paragraphs>
  <Slides>36</Slides>
  <Notes>36</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49" baseType="lpstr">
      <vt:lpstr>ＭＳ Ｐゴシック</vt:lpstr>
      <vt:lpstr>ＭＳ Ｐゴシック</vt:lpstr>
      <vt:lpstr>Myriad Pro</vt:lpstr>
      <vt:lpstr>Arial</vt:lpstr>
      <vt:lpstr>Calibri</vt:lpstr>
      <vt:lpstr>Calibri Light</vt:lpstr>
      <vt:lpstr>Perpetua</vt:lpstr>
      <vt:lpstr>Times New Roman</vt:lpstr>
      <vt:lpstr>Wingdings</vt:lpstr>
      <vt:lpstr>Office Theme</vt:lpstr>
      <vt:lpstr>1_Office Theme</vt:lpstr>
      <vt:lpstr>Custom Design</vt:lpstr>
      <vt:lpstr>Document</vt:lpstr>
      <vt:lpstr> Leadership &amp; Implementation Teams</vt:lpstr>
      <vt:lpstr>PowerPoint Presentation</vt:lpstr>
      <vt:lpstr>Why is this important?</vt:lpstr>
      <vt:lpstr>TPIE Findings: County Coalition Outcomes</vt:lpstr>
      <vt:lpstr>TPIE Findings: Agencies’ Continuation</vt:lpstr>
      <vt:lpstr>TPIE Findings:  Service Agency Capacity &amp; Practitioner Fidelity</vt:lpstr>
      <vt:lpstr>Program Sustainability</vt:lpstr>
      <vt:lpstr>Function Before Form!</vt:lpstr>
      <vt:lpstr>Active Implementation &amp; Scaling Functions</vt:lpstr>
      <vt:lpstr>Active Implementation &amp; Scaling Functions Leadership and Management</vt:lpstr>
      <vt:lpstr>PowerPoint Presentation</vt:lpstr>
      <vt:lpstr>Active Implementation &amp; Scaling Functions Leadership and Management</vt:lpstr>
      <vt:lpstr>Active Implementation &amp; Scaling Functions</vt:lpstr>
      <vt:lpstr>Active Implementation &amp; Scaling Functions Leadership and Management</vt:lpstr>
      <vt:lpstr>Active Implementation &amp; Scaling Functions</vt:lpstr>
      <vt:lpstr>Form Follows Function and is  Responsive to Local Context</vt:lpstr>
      <vt:lpstr>PowerPoint Presentation</vt:lpstr>
      <vt:lpstr>PowerPoint Presentation</vt:lpstr>
      <vt:lpstr>PowerPoint Presentation</vt:lpstr>
      <vt:lpstr>Ensuring Close Alignment Between Leadership and Implementation Teams</vt:lpstr>
      <vt:lpstr>Close Alignment of Leadership  &amp; Implementation Teams</vt:lpstr>
      <vt:lpstr>Top Down Support for Bottom Up Reform</vt:lpstr>
      <vt:lpstr>PowerPoint Presentation</vt:lpstr>
      <vt:lpstr>Key considerations for developing and resourcing implementation teams</vt:lpstr>
      <vt:lpstr>Considerations for Developing Implementation Teams</vt:lpstr>
      <vt:lpstr>Considerations for Developing Implementation Teams: Coalition &amp; Agency Context</vt:lpstr>
      <vt:lpstr>Core Competencies within Implementation Teams</vt:lpstr>
      <vt:lpstr>Considerations and Core Competencies within Design Teams</vt:lpstr>
      <vt:lpstr>Considerations and Core Competencies within Leadership Teams</vt:lpstr>
      <vt:lpstr>Tools in the Bag for Team Structures: Terms of Reference &amp;  Linking Communication Protocols</vt:lpstr>
      <vt:lpstr>Terms of Reference</vt:lpstr>
      <vt:lpstr>Terms of Reference Ensure…</vt:lpstr>
      <vt:lpstr>Teams Terms of Reference</vt:lpstr>
      <vt:lpstr>Linking Communication Protocols for Teams</vt:lpstr>
      <vt:lpstr>Linking Communication Protocols for Teams</vt:lpstr>
      <vt:lpstr>PowerPoint Presentation</vt:lpstr>
    </vt:vector>
  </TitlesOfParts>
  <Company/>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Morgan</dc:creator>
  <cp:lastModifiedBy>Aldridge, Will</cp:lastModifiedBy>
  <cp:revision>152</cp:revision>
  <cp:lastPrinted>2017-04-07T00:05:18Z</cp:lastPrinted>
  <dcterms:created xsi:type="dcterms:W3CDTF">2016-03-28T16:01:01Z</dcterms:created>
  <dcterms:modified xsi:type="dcterms:W3CDTF">2018-02-07T04:47:52Z</dcterms:modified>
</cp:coreProperties>
</file>